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FF"/>
    <a:srgbClr val="F9D8FC"/>
    <a:srgbClr val="F2AA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5" d="100"/>
          <a:sy n="95" d="100"/>
        </p:scale>
        <p:origin x="206" y="9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F2B48-6A4A-43DF-83D2-C884E109E9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823D5E6-A021-479C-A31C-01CB2C9D8D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315402F-1413-42EB-B693-C9C091FC1F20}"/>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5" name="Footer Placeholder 4">
            <a:extLst>
              <a:ext uri="{FF2B5EF4-FFF2-40B4-BE49-F238E27FC236}">
                <a16:creationId xmlns:a16="http://schemas.microsoft.com/office/drawing/2014/main" id="{21483FEA-0B51-42C4-9397-444FA7C985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55F7B9-92A1-4BBA-B696-01936F0D6E19}"/>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2221681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E2D6A-4722-4D98-83B6-B273963E78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48710F-D606-4E82-9283-0DD64B31123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26C0D7-2375-4128-A4A9-40029DB14F54}"/>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5" name="Footer Placeholder 4">
            <a:extLst>
              <a:ext uri="{FF2B5EF4-FFF2-40B4-BE49-F238E27FC236}">
                <a16:creationId xmlns:a16="http://schemas.microsoft.com/office/drawing/2014/main" id="{E5267A55-C308-42F4-AD95-2AE8B4D526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1689D8-6BF4-4181-A894-1A0E9C3724F6}"/>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1714677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613DC-5946-4062-9CAF-5728156FE8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9B7FEA-EE4B-4358-A9BD-BF9937050E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FC2AFD-4A75-49DF-8D90-41EC70CC93A7}"/>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5" name="Footer Placeholder 4">
            <a:extLst>
              <a:ext uri="{FF2B5EF4-FFF2-40B4-BE49-F238E27FC236}">
                <a16:creationId xmlns:a16="http://schemas.microsoft.com/office/drawing/2014/main" id="{58B049FA-8130-4160-86F4-8AF957E7F9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D8193-CF00-438F-950A-72855EC06169}"/>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646846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6D0A8-0F3F-47F7-94BF-57B70F49F0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F755BC-BD8C-41C9-93FE-F469152095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6B6FB4-F5F6-4761-AAC8-9EAB81C3516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0AF7E6-AD3A-4E4E-A303-8E933B9E330C}"/>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6" name="Footer Placeholder 5">
            <a:extLst>
              <a:ext uri="{FF2B5EF4-FFF2-40B4-BE49-F238E27FC236}">
                <a16:creationId xmlns:a16="http://schemas.microsoft.com/office/drawing/2014/main" id="{C5BD0A7E-6274-4356-AB5C-ABD37892EC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35BA24-A51F-4674-9A13-F763454B9FE1}"/>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31249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F9347-0D7B-4494-B9FF-5CEB8CC7FE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329697-2062-46DE-8C1A-7AA1ED482F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28B3DF-E2C1-4B21-B292-2F4CEF9888D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25AE6A-091B-4E54-B72D-0919DB20A0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7F2335A-5498-42C4-9783-CFED0AA0B3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78203A-D713-4D51-8F16-EA3D26A236AD}"/>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8" name="Footer Placeholder 7">
            <a:extLst>
              <a:ext uri="{FF2B5EF4-FFF2-40B4-BE49-F238E27FC236}">
                <a16:creationId xmlns:a16="http://schemas.microsoft.com/office/drawing/2014/main" id="{7C69F64B-3A57-456B-A3B9-2F7EA3B76D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BD84243-0520-4A21-9404-1F23AF10A52A}"/>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262988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4A209-ED4C-40B3-8526-574CDCE4424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9F9506-7528-4C3A-969E-BF23BE5566CB}"/>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4" name="Footer Placeholder 3">
            <a:extLst>
              <a:ext uri="{FF2B5EF4-FFF2-40B4-BE49-F238E27FC236}">
                <a16:creationId xmlns:a16="http://schemas.microsoft.com/office/drawing/2014/main" id="{C2DFA835-5A30-4F63-AE8E-A9E9A3BC76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6A1F9C-404F-4B46-A9E9-CE6ED45FAE96}"/>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3932743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004B3A-C05A-433B-91A9-07C20470B103}"/>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3" name="Footer Placeholder 2">
            <a:extLst>
              <a:ext uri="{FF2B5EF4-FFF2-40B4-BE49-F238E27FC236}">
                <a16:creationId xmlns:a16="http://schemas.microsoft.com/office/drawing/2014/main" id="{32A32BBC-DF80-464D-BD5D-0A2C989C10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F5458B-F88C-4307-98B9-515279D1B86C}"/>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3663769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96B7B-86B1-4114-A94C-ABFCAF7D83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19DC337-D948-4D5E-B0B7-0C45DA9CFB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A6E67C-D3CE-4964-A720-62719B0919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5F892F-7C39-493B-990B-3A09F5F9EC10}"/>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6" name="Footer Placeholder 5">
            <a:extLst>
              <a:ext uri="{FF2B5EF4-FFF2-40B4-BE49-F238E27FC236}">
                <a16:creationId xmlns:a16="http://schemas.microsoft.com/office/drawing/2014/main" id="{D51AF79D-0A75-47C1-B29E-26C151D112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962531-0449-4442-B8D1-68AADCE22007}"/>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3540421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4C5E-B57A-4CC4-957E-E152EADA64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5D72C2B-8647-470A-B6FD-7BDC780DA4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007438A-F4A9-4F15-B899-DCB0C2AF09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239DB9-175B-405A-AA73-F28A4A7262C0}"/>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6" name="Footer Placeholder 5">
            <a:extLst>
              <a:ext uri="{FF2B5EF4-FFF2-40B4-BE49-F238E27FC236}">
                <a16:creationId xmlns:a16="http://schemas.microsoft.com/office/drawing/2014/main" id="{C2DED077-7A21-4928-8846-A4C18FA1B0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9F642F-B4FB-4A81-BA1E-75B90F897DA4}"/>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3810798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9E479-D8D7-441C-B0B6-2DAEE1C045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61D074-D932-478E-8097-27B9CCB1B1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E54981-12E9-4C0B-8628-C9A8DDB824FA}"/>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5" name="Footer Placeholder 4">
            <a:extLst>
              <a:ext uri="{FF2B5EF4-FFF2-40B4-BE49-F238E27FC236}">
                <a16:creationId xmlns:a16="http://schemas.microsoft.com/office/drawing/2014/main" id="{3AA80607-9FF9-4F4B-BBA6-FAF47F9865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BC50B8-7417-4C22-9AED-D884C4A18163}"/>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2636820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A228BA-5036-4A50-A89E-5AF844A1D7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9E55754-56E7-46C7-8877-7D36DC9F6D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615CE8-1DC1-4F91-82F8-B31F787BDFBF}"/>
              </a:ext>
            </a:extLst>
          </p:cNvPr>
          <p:cNvSpPr>
            <a:spLocks noGrp="1"/>
          </p:cNvSpPr>
          <p:nvPr>
            <p:ph type="dt" sz="half" idx="10"/>
          </p:nvPr>
        </p:nvSpPr>
        <p:spPr/>
        <p:txBody>
          <a:bodyPr/>
          <a:lstStyle/>
          <a:p>
            <a:fld id="{C8966638-0DE4-4F6C-B44D-C1855492B417}" type="datetimeFigureOut">
              <a:rPr lang="en-GB" smtClean="0"/>
              <a:t>02/04/2026</a:t>
            </a:fld>
            <a:endParaRPr lang="en-GB"/>
          </a:p>
        </p:txBody>
      </p:sp>
      <p:sp>
        <p:nvSpPr>
          <p:cNvPr id="5" name="Footer Placeholder 4">
            <a:extLst>
              <a:ext uri="{FF2B5EF4-FFF2-40B4-BE49-F238E27FC236}">
                <a16:creationId xmlns:a16="http://schemas.microsoft.com/office/drawing/2014/main" id="{108CBD43-F04B-4134-820A-D999041AF4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27F225-F659-4EDA-AE70-1B790F757BB7}"/>
              </a:ext>
            </a:extLst>
          </p:cNvPr>
          <p:cNvSpPr>
            <a:spLocks noGrp="1"/>
          </p:cNvSpPr>
          <p:nvPr>
            <p:ph type="sldNum" sz="quarter" idx="12"/>
          </p:nvPr>
        </p:nvSpPr>
        <p:spPr/>
        <p:txBody>
          <a:bodyPr/>
          <a:lstStyle/>
          <a:p>
            <a:fld id="{3E24B0F0-F97D-4CAA-9AC3-9740F78EC984}" type="slidenum">
              <a:rPr lang="en-GB" smtClean="0"/>
              <a:t>‹#›</a:t>
            </a:fld>
            <a:endParaRPr lang="en-GB"/>
          </a:p>
        </p:txBody>
      </p:sp>
    </p:spTree>
    <p:extLst>
      <p:ext uri="{BB962C8B-B14F-4D97-AF65-F5344CB8AC3E}">
        <p14:creationId xmlns:p14="http://schemas.microsoft.com/office/powerpoint/2010/main" val="4237964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6BE26A-A552-48B7-BEB7-93B49488CB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FEC180-3D42-4930-8D6B-C056388C1B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5918BF-207A-44EE-80CB-986D3801E7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966638-0DE4-4F6C-B44D-C1855492B417}" type="datetimeFigureOut">
              <a:rPr lang="en-GB" smtClean="0"/>
              <a:t>02/04/2026</a:t>
            </a:fld>
            <a:endParaRPr lang="en-GB"/>
          </a:p>
        </p:txBody>
      </p:sp>
      <p:sp>
        <p:nvSpPr>
          <p:cNvPr id="5" name="Footer Placeholder 4">
            <a:extLst>
              <a:ext uri="{FF2B5EF4-FFF2-40B4-BE49-F238E27FC236}">
                <a16:creationId xmlns:a16="http://schemas.microsoft.com/office/drawing/2014/main" id="{FB6A8689-7B3D-4C71-A871-586C956478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06F4627-58E5-404B-B24E-7DE8438315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24B0F0-F97D-4CAA-9AC3-9740F78EC984}" type="slidenum">
              <a:rPr lang="en-GB" smtClean="0"/>
              <a:t>‹#›</a:t>
            </a:fld>
            <a:endParaRPr lang="en-GB"/>
          </a:p>
        </p:txBody>
      </p:sp>
    </p:spTree>
    <p:extLst>
      <p:ext uri="{BB962C8B-B14F-4D97-AF65-F5344CB8AC3E}">
        <p14:creationId xmlns:p14="http://schemas.microsoft.com/office/powerpoint/2010/main" val="776465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09676B-7FE6-4D71-9CA5-0B12A102C4C4}"/>
              </a:ext>
            </a:extLst>
          </p:cNvPr>
          <p:cNvSpPr txBox="1"/>
          <p:nvPr/>
        </p:nvSpPr>
        <p:spPr>
          <a:xfrm>
            <a:off x="182647" y="1880944"/>
            <a:ext cx="3739562" cy="2339102"/>
          </a:xfrm>
          <a:prstGeom prst="rect">
            <a:avLst/>
          </a:prstGeom>
          <a:solidFill>
            <a:schemeClr val="accent6">
              <a:lumMod val="40000"/>
              <a:lumOff val="60000"/>
            </a:schemeClr>
          </a:solidFill>
        </p:spPr>
        <p:txBody>
          <a:bodyPr wrap="square" rtlCol="0">
            <a:spAutoFit/>
          </a:bodyPr>
          <a:lstStyle/>
          <a:p>
            <a:r>
              <a:rPr lang="en-GB" sz="1400" b="1" dirty="0">
                <a:latin typeface="Comic Sans MS" panose="030F0702030302020204" pitchFamily="66" charset="0"/>
              </a:rPr>
              <a:t>	Physical Development</a:t>
            </a:r>
          </a:p>
          <a:p>
            <a:r>
              <a:rPr lang="en-GB" sz="1200" dirty="0">
                <a:latin typeface="Comic Sans MS" panose="030F0702030302020204" pitchFamily="66" charset="0"/>
              </a:rPr>
              <a:t>The key principle is to develop their fine and gross motor skills to support them in the following:</a:t>
            </a:r>
          </a:p>
          <a:p>
            <a:pPr marL="285750" indent="-285750">
              <a:buFont typeface="Arial" panose="020B0604020202020204" pitchFamily="34" charset="0"/>
              <a:buChar char="•"/>
            </a:pPr>
            <a:r>
              <a:rPr lang="en-GB" sz="1200" dirty="0">
                <a:latin typeface="Comic Sans MS" panose="030F0702030302020204" pitchFamily="66" charset="0"/>
              </a:rPr>
              <a:t>Managing to manipulate zips and buttons independently, putting on or taking off jumpers and cardigans.</a:t>
            </a:r>
          </a:p>
          <a:p>
            <a:pPr marL="285750" indent="-285750">
              <a:buFont typeface="Arial" panose="020B0604020202020204" pitchFamily="34" charset="0"/>
              <a:buChar char="•"/>
            </a:pPr>
            <a:r>
              <a:rPr lang="en-GB" sz="1200" dirty="0">
                <a:latin typeface="Comic Sans MS" panose="030F0702030302020204" pitchFamily="66" charset="0"/>
              </a:rPr>
              <a:t>Participating in PE lessons.</a:t>
            </a:r>
          </a:p>
          <a:p>
            <a:pPr marL="285750" indent="-285750">
              <a:buFont typeface="Arial" panose="020B0604020202020204" pitchFamily="34" charset="0"/>
              <a:buChar char="•"/>
            </a:pPr>
            <a:r>
              <a:rPr lang="en-GB" sz="1200" dirty="0">
                <a:latin typeface="Comic Sans MS" panose="030F0702030302020204" pitchFamily="66" charset="0"/>
              </a:rPr>
              <a:t>Ensuring that pencils and scissors are held correctly, alongside other small tools, using a variety of activities to support fine motor skills.</a:t>
            </a:r>
          </a:p>
        </p:txBody>
      </p:sp>
      <p:sp>
        <p:nvSpPr>
          <p:cNvPr id="3" name="TextBox 2">
            <a:extLst>
              <a:ext uri="{FF2B5EF4-FFF2-40B4-BE49-F238E27FC236}">
                <a16:creationId xmlns:a16="http://schemas.microsoft.com/office/drawing/2014/main" id="{75D6C3C3-AC62-497D-97B8-765513714663}"/>
              </a:ext>
            </a:extLst>
          </p:cNvPr>
          <p:cNvSpPr txBox="1"/>
          <p:nvPr/>
        </p:nvSpPr>
        <p:spPr>
          <a:xfrm>
            <a:off x="8346659" y="1918968"/>
            <a:ext cx="3625187" cy="2185214"/>
          </a:xfrm>
          <a:prstGeom prst="rect">
            <a:avLst/>
          </a:prstGeom>
          <a:solidFill>
            <a:srgbClr val="FFFF00"/>
          </a:solidFill>
        </p:spPr>
        <p:txBody>
          <a:bodyPr wrap="square" rtlCol="0">
            <a:spAutoFit/>
          </a:bodyPr>
          <a:lstStyle/>
          <a:p>
            <a:r>
              <a:rPr lang="en-GB" sz="1400" b="1" dirty="0">
                <a:latin typeface="Comic Sans MS" panose="030F0702030302020204" pitchFamily="66" charset="0"/>
              </a:rPr>
              <a:t>Personal, Social and Emotional Development</a:t>
            </a:r>
          </a:p>
          <a:p>
            <a:pPr marL="285750" indent="-285750">
              <a:buFont typeface="Arial" panose="020B0604020202020204" pitchFamily="34" charset="0"/>
              <a:buChar char="•"/>
            </a:pPr>
            <a:r>
              <a:rPr lang="en-GB" sz="1200" dirty="0">
                <a:latin typeface="Comic Sans MS" panose="030F0702030302020204" pitchFamily="66" charset="0"/>
              </a:rPr>
              <a:t>Arrive at school happy and ready to learn.</a:t>
            </a:r>
          </a:p>
          <a:p>
            <a:pPr marL="285750" indent="-285750">
              <a:buFont typeface="Arial" panose="020B0604020202020204" pitchFamily="34" charset="0"/>
              <a:buChar char="•"/>
            </a:pPr>
            <a:r>
              <a:rPr lang="en-GB" sz="1200" dirty="0">
                <a:latin typeface="Comic Sans MS" panose="030F0702030302020204" pitchFamily="66" charset="0"/>
              </a:rPr>
              <a:t>Greet other children and adults using their manners and kind words.</a:t>
            </a:r>
          </a:p>
          <a:p>
            <a:pPr marL="285750" indent="-285750">
              <a:buFont typeface="Arial" panose="020B0604020202020204" pitchFamily="34" charset="0"/>
              <a:buChar char="•"/>
            </a:pPr>
            <a:r>
              <a:rPr lang="en-GB" sz="1200" dirty="0">
                <a:latin typeface="Comic Sans MS" panose="030F0702030302020204" pitchFamily="66" charset="0"/>
              </a:rPr>
              <a:t>Play cooperatively with peers.</a:t>
            </a:r>
          </a:p>
          <a:p>
            <a:pPr marL="285750" indent="-285750">
              <a:buFont typeface="Arial" panose="020B0604020202020204" pitchFamily="34" charset="0"/>
              <a:buChar char="•"/>
            </a:pPr>
            <a:r>
              <a:rPr lang="en-GB" sz="1200" dirty="0">
                <a:latin typeface="Comic Sans MS" panose="030F0702030302020204" pitchFamily="66" charset="0"/>
              </a:rPr>
              <a:t>Line up and queue patiently.</a:t>
            </a:r>
          </a:p>
          <a:p>
            <a:pPr marL="285750" indent="-285750">
              <a:buFont typeface="Arial" panose="020B0604020202020204" pitchFamily="34" charset="0"/>
              <a:buChar char="•"/>
            </a:pPr>
            <a:r>
              <a:rPr lang="en-GB" sz="1200" dirty="0">
                <a:latin typeface="Comic Sans MS" panose="030F0702030302020204" pitchFamily="66" charset="0"/>
              </a:rPr>
              <a:t>Express how they feel and listen to how others feel.</a:t>
            </a:r>
          </a:p>
          <a:p>
            <a:pPr marL="285750" indent="-285750">
              <a:buFont typeface="Arial" panose="020B0604020202020204" pitchFamily="34" charset="0"/>
              <a:buChar char="•"/>
            </a:pPr>
            <a:r>
              <a:rPr lang="en-GB" sz="1200" dirty="0">
                <a:latin typeface="Comic Sans MS" panose="030F0702030302020204" pitchFamily="66" charset="0"/>
              </a:rPr>
              <a:t>Manage own basic hygiene needs.</a:t>
            </a:r>
          </a:p>
          <a:p>
            <a:pPr marL="285750" indent="-285750">
              <a:buFont typeface="Arial" panose="020B0604020202020204" pitchFamily="34" charset="0"/>
              <a:buChar char="•"/>
            </a:pPr>
            <a:r>
              <a:rPr lang="en-GB" sz="1200" dirty="0">
                <a:latin typeface="Comic Sans MS" panose="030F0702030302020204" pitchFamily="66" charset="0"/>
              </a:rPr>
              <a:t>Show respect to others by listening.</a:t>
            </a:r>
          </a:p>
        </p:txBody>
      </p:sp>
      <p:sp>
        <p:nvSpPr>
          <p:cNvPr id="4" name="TextBox 3">
            <a:extLst>
              <a:ext uri="{FF2B5EF4-FFF2-40B4-BE49-F238E27FC236}">
                <a16:creationId xmlns:a16="http://schemas.microsoft.com/office/drawing/2014/main" id="{420A3E73-D971-4263-A1E2-D85D564ECEFD}"/>
              </a:ext>
            </a:extLst>
          </p:cNvPr>
          <p:cNvSpPr txBox="1"/>
          <p:nvPr/>
        </p:nvSpPr>
        <p:spPr>
          <a:xfrm>
            <a:off x="168563" y="4433977"/>
            <a:ext cx="3071348" cy="2154436"/>
          </a:xfrm>
          <a:prstGeom prst="rect">
            <a:avLst/>
          </a:prstGeom>
          <a:solidFill>
            <a:srgbClr val="FFC000"/>
          </a:solidFill>
        </p:spPr>
        <p:txBody>
          <a:bodyPr wrap="square" rtlCol="0">
            <a:spAutoFit/>
          </a:bodyPr>
          <a:lstStyle/>
          <a:p>
            <a:r>
              <a:rPr lang="en-GB" sz="1400" b="1" dirty="0">
                <a:latin typeface="Comic Sans MS" panose="030F0702030302020204" pitchFamily="66" charset="0"/>
              </a:rPr>
              <a:t>Literacy </a:t>
            </a:r>
            <a:endParaRPr lang="en-GB" sz="900" dirty="0">
              <a:latin typeface="Comic Sans MS" panose="030F0702030302020204" pitchFamily="66" charset="0"/>
            </a:endParaRPr>
          </a:p>
          <a:p>
            <a:pPr marL="285750" indent="-285750">
              <a:buFont typeface="Arial" panose="020B0604020202020204" pitchFamily="34" charset="0"/>
              <a:buChar char="•"/>
            </a:pPr>
            <a:r>
              <a:rPr lang="en-GB" sz="1200" dirty="0">
                <a:latin typeface="Comic Sans MS" panose="030F0702030302020204" pitchFamily="66" charset="0"/>
              </a:rPr>
              <a:t>Associate a letter/multiple letters with a taught sound</a:t>
            </a:r>
          </a:p>
          <a:p>
            <a:pPr marL="285750" indent="-285750">
              <a:buFont typeface="Arial" panose="020B0604020202020204" pitchFamily="34" charset="0"/>
              <a:buChar char="•"/>
            </a:pPr>
            <a:r>
              <a:rPr lang="en-GB" sz="1200" dirty="0">
                <a:latin typeface="Comic Sans MS" panose="030F0702030302020204" pitchFamily="66" charset="0"/>
              </a:rPr>
              <a:t>Read simple words in line with their phonics knowledge.</a:t>
            </a:r>
          </a:p>
          <a:p>
            <a:pPr marL="285750" indent="-285750">
              <a:buFont typeface="Arial" panose="020B0604020202020204" pitchFamily="34" charset="0"/>
              <a:buChar char="•"/>
            </a:pPr>
            <a:r>
              <a:rPr lang="en-GB" sz="1200" dirty="0">
                <a:latin typeface="Comic Sans MS" panose="030F0702030302020204" pitchFamily="66" charset="0"/>
              </a:rPr>
              <a:t>Write recognisable letters, forming decodable words in line with their phonics knowledge to support their sentence writing.</a:t>
            </a:r>
          </a:p>
          <a:p>
            <a:pPr marL="285750" indent="-285750">
              <a:buFont typeface="Arial" panose="020B0604020202020204" pitchFamily="34" charset="0"/>
              <a:buChar char="•"/>
            </a:pPr>
            <a:r>
              <a:rPr lang="en-GB" sz="1200" dirty="0">
                <a:latin typeface="Comic Sans MS" panose="030F0702030302020204" pitchFamily="66" charset="0"/>
              </a:rPr>
              <a:t>Discuss the story being read to support comprehension skills.</a:t>
            </a:r>
          </a:p>
        </p:txBody>
      </p:sp>
      <p:sp>
        <p:nvSpPr>
          <p:cNvPr id="5" name="TextBox 4">
            <a:extLst>
              <a:ext uri="{FF2B5EF4-FFF2-40B4-BE49-F238E27FC236}">
                <a16:creationId xmlns:a16="http://schemas.microsoft.com/office/drawing/2014/main" id="{7815C57E-CA20-47F3-BAD8-FAC3ECBCE463}"/>
              </a:ext>
            </a:extLst>
          </p:cNvPr>
          <p:cNvSpPr txBox="1"/>
          <p:nvPr/>
        </p:nvSpPr>
        <p:spPr>
          <a:xfrm>
            <a:off x="6228280" y="4590714"/>
            <a:ext cx="2878667" cy="2154436"/>
          </a:xfrm>
          <a:prstGeom prst="rect">
            <a:avLst/>
          </a:prstGeom>
          <a:solidFill>
            <a:schemeClr val="bg1"/>
          </a:solidFill>
        </p:spPr>
        <p:txBody>
          <a:bodyPr wrap="square" rtlCol="0">
            <a:spAutoFit/>
          </a:bodyPr>
          <a:lstStyle/>
          <a:p>
            <a:r>
              <a:rPr lang="en-GB" sz="1400" b="1" dirty="0">
                <a:latin typeface="Comic Sans MS" panose="030F0702030302020204" pitchFamily="66" charset="0"/>
              </a:rPr>
              <a:t>Understanding the World</a:t>
            </a:r>
          </a:p>
          <a:p>
            <a:pPr marL="171450" indent="-171450">
              <a:buFont typeface="Arial" panose="020B0604020202020204" pitchFamily="34" charset="0"/>
              <a:buChar char="•"/>
            </a:pPr>
            <a:r>
              <a:rPr lang="en-GB" sz="1200" dirty="0">
                <a:latin typeface="Comic Sans MS" panose="030F0702030302020204" pitchFamily="66" charset="0"/>
              </a:rPr>
              <a:t>The children will learn all about the emergency services and how they help us.</a:t>
            </a:r>
          </a:p>
          <a:p>
            <a:pPr marL="171450" indent="-171450">
              <a:buFont typeface="Arial" panose="020B0604020202020204" pitchFamily="34" charset="0"/>
              <a:buChar char="•"/>
            </a:pPr>
            <a:r>
              <a:rPr lang="en-GB" sz="1200" dirty="0">
                <a:latin typeface="Comic Sans MS" panose="030F0702030302020204" pitchFamily="66" charset="0"/>
              </a:rPr>
              <a:t>They’ll explore how they can help within their community.</a:t>
            </a:r>
          </a:p>
          <a:p>
            <a:pPr marL="171450" indent="-171450">
              <a:buFont typeface="Arial" panose="020B0604020202020204" pitchFamily="34" charset="0"/>
              <a:buChar char="•"/>
            </a:pPr>
            <a:r>
              <a:rPr lang="en-GB" sz="1200" dirty="0">
                <a:latin typeface="Comic Sans MS" panose="030F0702030302020204" pitchFamily="66" charset="0"/>
              </a:rPr>
              <a:t>They’ll talk about and represent places within the community that they know.</a:t>
            </a:r>
          </a:p>
          <a:p>
            <a:pPr marL="171450" indent="-171450">
              <a:buFont typeface="Arial" panose="020B0604020202020204" pitchFamily="34" charset="0"/>
              <a:buChar char="•"/>
            </a:pPr>
            <a:r>
              <a:rPr lang="en-GB" sz="1200" dirty="0">
                <a:latin typeface="Comic Sans MS" panose="030F0702030302020204" pitchFamily="66" charset="0"/>
              </a:rPr>
              <a:t>We’ll locate ‘need to know’ places on a map.</a:t>
            </a:r>
          </a:p>
        </p:txBody>
      </p:sp>
      <p:sp>
        <p:nvSpPr>
          <p:cNvPr id="6" name="TextBox 5">
            <a:extLst>
              <a:ext uri="{FF2B5EF4-FFF2-40B4-BE49-F238E27FC236}">
                <a16:creationId xmlns:a16="http://schemas.microsoft.com/office/drawing/2014/main" id="{1C38222C-E7C5-4EFB-9D0A-8F7EB651F50C}"/>
              </a:ext>
            </a:extLst>
          </p:cNvPr>
          <p:cNvSpPr txBox="1"/>
          <p:nvPr/>
        </p:nvSpPr>
        <p:spPr>
          <a:xfrm>
            <a:off x="9200792" y="4333164"/>
            <a:ext cx="2903323" cy="2154436"/>
          </a:xfrm>
          <a:prstGeom prst="rect">
            <a:avLst/>
          </a:prstGeom>
          <a:solidFill>
            <a:srgbClr val="92D050"/>
          </a:solidFill>
        </p:spPr>
        <p:txBody>
          <a:bodyPr wrap="square" rtlCol="0">
            <a:spAutoFit/>
          </a:bodyPr>
          <a:lstStyle/>
          <a:p>
            <a:r>
              <a:rPr lang="en-GB" sz="1400" b="1" dirty="0">
                <a:latin typeface="Comic Sans MS" panose="030F0702030302020204" pitchFamily="66" charset="0"/>
              </a:rPr>
              <a:t>Expressive Arts</a:t>
            </a:r>
          </a:p>
          <a:p>
            <a:pPr marL="285750" indent="-285750">
              <a:buFont typeface="Arial" panose="020B0604020202020204" pitchFamily="34" charset="0"/>
              <a:buChar char="•"/>
            </a:pPr>
            <a:r>
              <a:rPr lang="en-GB" sz="1200" dirty="0">
                <a:effectLst/>
                <a:latin typeface="Comic Sans MS" panose="030F0702030302020204" pitchFamily="66" charset="0"/>
                <a:ea typeface="Calibri" panose="020F0502020204030204" pitchFamily="34" charset="0"/>
                <a:cs typeface="Calibri" panose="020F0502020204030204" pitchFamily="34" charset="0"/>
              </a:rPr>
              <a:t>Perform songs, rhymes, poems and stories</a:t>
            </a:r>
            <a:r>
              <a:rPr lang="en-GB" sz="1200" dirty="0">
                <a:latin typeface="Comic Sans MS" panose="030F0702030302020204" pitchFamily="66" charset="0"/>
                <a:ea typeface="Calibri" panose="020F0502020204030204" pitchFamily="34" charset="0"/>
                <a:cs typeface="Calibri" panose="020F0502020204030204" pitchFamily="34" charset="0"/>
              </a:rPr>
              <a:t>, with a focus on spring and summer.</a:t>
            </a:r>
            <a:endParaRPr lang="en-GB" sz="1200" dirty="0">
              <a:effectLst/>
              <a:latin typeface="Comic Sans MS" panose="030F0702030302020204" pitchFamily="66" charset="0"/>
              <a:ea typeface="Calibri" panose="020F0502020204030204" pitchFamily="34" charset="0"/>
            </a:endParaRPr>
          </a:p>
          <a:p>
            <a:pPr marL="285750" indent="-285750">
              <a:buFont typeface="Arial" panose="020B0604020202020204" pitchFamily="34" charset="0"/>
              <a:buChar char="•"/>
            </a:pPr>
            <a:r>
              <a:rPr lang="en-GB" sz="1200" dirty="0">
                <a:latin typeface="Comic Sans MS" panose="030F0702030302020204" pitchFamily="66" charset="0"/>
                <a:ea typeface="Calibri" panose="020F0502020204030204" pitchFamily="34" charset="0"/>
              </a:rPr>
              <a:t>E</a:t>
            </a:r>
            <a:r>
              <a:rPr lang="en-GB" sz="1200" dirty="0">
                <a:effectLst/>
                <a:latin typeface="Comic Sans MS" panose="030F0702030302020204" pitchFamily="66" charset="0"/>
                <a:ea typeface="Calibri" panose="020F0502020204030204" pitchFamily="34" charset="0"/>
              </a:rPr>
              <a:t>xplore a variety of materials, tools </a:t>
            </a:r>
            <a:r>
              <a:rPr lang="en-GB" sz="1200" dirty="0">
                <a:latin typeface="Comic Sans MS" panose="030F0702030302020204" pitchFamily="66" charset="0"/>
                <a:ea typeface="Calibri" panose="020F0502020204030204" pitchFamily="34" charset="0"/>
                <a:cs typeface="Calibri" panose="020F0502020204030204" pitchFamily="34" charset="0"/>
              </a:rPr>
              <a:t>and techniques when creating pieces of art using their imagination.</a:t>
            </a:r>
          </a:p>
          <a:p>
            <a:pPr marL="285750" indent="-285750">
              <a:buFont typeface="Arial" panose="020B0604020202020204" pitchFamily="34" charset="0"/>
              <a:buChar char="•"/>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Make use of props and materials when role playing characters in narratives and stories.</a:t>
            </a:r>
          </a:p>
        </p:txBody>
      </p:sp>
      <p:sp>
        <p:nvSpPr>
          <p:cNvPr id="7" name="TextBox 6">
            <a:extLst>
              <a:ext uri="{FF2B5EF4-FFF2-40B4-BE49-F238E27FC236}">
                <a16:creationId xmlns:a16="http://schemas.microsoft.com/office/drawing/2014/main" id="{9BB6661E-C2D6-44E3-B967-E118C77B4A57}"/>
              </a:ext>
            </a:extLst>
          </p:cNvPr>
          <p:cNvSpPr txBox="1"/>
          <p:nvPr/>
        </p:nvSpPr>
        <p:spPr>
          <a:xfrm>
            <a:off x="4084524" y="1918968"/>
            <a:ext cx="4099820" cy="2523768"/>
          </a:xfrm>
          <a:prstGeom prst="rect">
            <a:avLst/>
          </a:prstGeom>
          <a:solidFill>
            <a:srgbClr val="CC00FF"/>
          </a:solidFill>
        </p:spPr>
        <p:txBody>
          <a:bodyPr wrap="square" rtlCol="0">
            <a:spAutoFit/>
          </a:bodyPr>
          <a:lstStyle/>
          <a:p>
            <a:r>
              <a:rPr lang="en-GB" sz="1400" b="1" dirty="0">
                <a:latin typeface="Comic Sans MS" panose="030F0702030302020204" pitchFamily="66" charset="0"/>
              </a:rPr>
              <a:t>        Communication and Language</a:t>
            </a:r>
          </a:p>
          <a:p>
            <a:pPr marL="285750" indent="-285750">
              <a:buFont typeface="Arial" panose="020B0604020202020204" pitchFamily="34" charset="0"/>
              <a:buChar char="•"/>
            </a:pPr>
            <a:r>
              <a:rPr lang="en-GB" sz="1200" dirty="0">
                <a:latin typeface="Comic Sans MS" panose="030F0702030302020204" pitchFamily="66" charset="0"/>
              </a:rPr>
              <a:t>The children will continue the </a:t>
            </a:r>
            <a:r>
              <a:rPr lang="en-GB" sz="1200" i="1" dirty="0">
                <a:latin typeface="Comic Sans MS" panose="030F0702030302020204" pitchFamily="66" charset="0"/>
              </a:rPr>
              <a:t>Sounds Write</a:t>
            </a:r>
            <a:r>
              <a:rPr lang="en-GB" sz="1200" dirty="0">
                <a:latin typeface="Comic Sans MS" panose="030F0702030302020204" pitchFamily="66" charset="0"/>
              </a:rPr>
              <a:t> phonics program to support their language development.</a:t>
            </a:r>
          </a:p>
          <a:p>
            <a:pPr marL="285750" indent="-285750">
              <a:buFont typeface="Arial" panose="020B0604020202020204" pitchFamily="34" charset="0"/>
              <a:buChar char="•"/>
            </a:pPr>
            <a:r>
              <a:rPr lang="en-GB" sz="1200" dirty="0">
                <a:latin typeface="Comic Sans MS" panose="030F0702030302020204" pitchFamily="66" charset="0"/>
              </a:rPr>
              <a:t>They’ll be exposed to a variety of rich vocabulary through daily stories, joining in with familiar phrases.</a:t>
            </a:r>
          </a:p>
          <a:p>
            <a:pPr marL="285750" indent="-285750">
              <a:buFont typeface="Arial" panose="020B0604020202020204" pitchFamily="34" charset="0"/>
              <a:buChar char="•"/>
            </a:pPr>
            <a:r>
              <a:rPr lang="en-GB" sz="1200" dirty="0">
                <a:latin typeface="Comic Sans MS" panose="030F0702030302020204" pitchFamily="66" charset="0"/>
              </a:rPr>
              <a:t>They’ll be encouraged to ask questions and talk  about things they’ve heard to develop their understanding.</a:t>
            </a:r>
          </a:p>
          <a:p>
            <a:pPr marL="285750" indent="-285750">
              <a:buFont typeface="Arial" panose="020B0604020202020204" pitchFamily="34" charset="0"/>
              <a:buChar char="•"/>
            </a:pPr>
            <a:r>
              <a:rPr lang="en-GB" sz="1200" dirty="0">
                <a:latin typeface="Comic Sans MS" panose="030F0702030302020204" pitchFamily="66" charset="0"/>
              </a:rPr>
              <a:t>They’ll be orally constructing sentences and continuing to write simple words, phrases and sentences with increased independence.</a:t>
            </a:r>
          </a:p>
        </p:txBody>
      </p:sp>
      <p:sp>
        <p:nvSpPr>
          <p:cNvPr id="8" name="TextBox 7">
            <a:extLst>
              <a:ext uri="{FF2B5EF4-FFF2-40B4-BE49-F238E27FC236}">
                <a16:creationId xmlns:a16="http://schemas.microsoft.com/office/drawing/2014/main" id="{13B44B38-1008-4759-9462-77B47370745F}"/>
              </a:ext>
            </a:extLst>
          </p:cNvPr>
          <p:cNvSpPr txBox="1"/>
          <p:nvPr/>
        </p:nvSpPr>
        <p:spPr>
          <a:xfrm>
            <a:off x="3377982" y="4590714"/>
            <a:ext cx="2756452" cy="2154436"/>
          </a:xfrm>
          <a:prstGeom prst="rect">
            <a:avLst/>
          </a:prstGeom>
          <a:solidFill>
            <a:srgbClr val="00B0F0"/>
          </a:solidFill>
        </p:spPr>
        <p:txBody>
          <a:bodyPr wrap="square" rtlCol="0">
            <a:spAutoFit/>
          </a:bodyPr>
          <a:lstStyle/>
          <a:p>
            <a:r>
              <a:rPr lang="en-GB" sz="1400" b="1" dirty="0">
                <a:latin typeface="Comic Sans MS" panose="030F0702030302020204" pitchFamily="66" charset="0"/>
              </a:rPr>
              <a:t>Mathematics</a:t>
            </a:r>
          </a:p>
          <a:p>
            <a:r>
              <a:rPr lang="en-GB" sz="1200" dirty="0">
                <a:latin typeface="Comic Sans MS" panose="030F0702030302020204" pitchFamily="66" charset="0"/>
              </a:rPr>
              <a:t>The children will continue to engage with the stories of Numberblocks, as well as consolidating previous learning. These new units will also be introduced:</a:t>
            </a:r>
          </a:p>
          <a:p>
            <a:pPr marL="171450" indent="-171450">
              <a:buFont typeface="Arial" panose="020B0604020202020204" pitchFamily="34" charset="0"/>
              <a:buChar char="•"/>
            </a:pPr>
            <a:r>
              <a:rPr lang="en-GB" sz="1200" dirty="0">
                <a:latin typeface="Comic Sans MS" panose="030F0702030302020204" pitchFamily="66" charset="0"/>
              </a:rPr>
              <a:t>Counting forwards and backwards to 20 and beyond</a:t>
            </a:r>
          </a:p>
          <a:p>
            <a:pPr marL="171450" indent="-171450">
              <a:buFont typeface="Arial" panose="020B0604020202020204" pitchFamily="34" charset="0"/>
              <a:buChar char="•"/>
            </a:pPr>
            <a:r>
              <a:rPr lang="en-GB" sz="1200" dirty="0">
                <a:latin typeface="Comic Sans MS" panose="030F0702030302020204" pitchFamily="66" charset="0"/>
              </a:rPr>
              <a:t>Addition and subtraction within 10</a:t>
            </a:r>
          </a:p>
          <a:p>
            <a:pPr marL="171450" indent="-171450">
              <a:buFont typeface="Arial" panose="020B0604020202020204" pitchFamily="34" charset="0"/>
              <a:buChar char="•"/>
            </a:pPr>
            <a:r>
              <a:rPr lang="en-GB" sz="1200" dirty="0">
                <a:latin typeface="Comic Sans MS" panose="030F0702030302020204" pitchFamily="66" charset="0"/>
              </a:rPr>
              <a:t>Spatial reasoning</a:t>
            </a:r>
          </a:p>
        </p:txBody>
      </p:sp>
      <p:sp>
        <p:nvSpPr>
          <p:cNvPr id="9" name="TextBox 8">
            <a:extLst>
              <a:ext uri="{FF2B5EF4-FFF2-40B4-BE49-F238E27FC236}">
                <a16:creationId xmlns:a16="http://schemas.microsoft.com/office/drawing/2014/main" id="{B560E219-9AAC-45B0-ADCB-B7C46937089C}"/>
              </a:ext>
            </a:extLst>
          </p:cNvPr>
          <p:cNvSpPr txBox="1"/>
          <p:nvPr/>
        </p:nvSpPr>
        <p:spPr>
          <a:xfrm>
            <a:off x="1918363" y="142484"/>
            <a:ext cx="8162615" cy="1661993"/>
          </a:xfrm>
          <a:prstGeom prst="rect">
            <a:avLst/>
          </a:prstGeom>
          <a:solidFill>
            <a:schemeClr val="accent4">
              <a:lumMod val="60000"/>
              <a:lumOff val="40000"/>
            </a:schemeClr>
          </a:solidFill>
        </p:spPr>
        <p:txBody>
          <a:bodyPr wrap="square" rtlCol="0">
            <a:spAutoFit/>
          </a:bodyPr>
          <a:lstStyle/>
          <a:p>
            <a:pPr algn="ctr"/>
            <a:r>
              <a:rPr lang="en-GB" sz="1600" b="1" u="sng" dirty="0">
                <a:latin typeface="Comic Sans MS" panose="030F0702030302020204" pitchFamily="66" charset="0"/>
              </a:rPr>
              <a:t>EYFS </a:t>
            </a:r>
            <a:r>
              <a:rPr lang="en-GB" sz="1600" b="1" u="sng">
                <a:latin typeface="Comic Sans MS" panose="030F0702030302020204" pitchFamily="66" charset="0"/>
              </a:rPr>
              <a:t>Summer </a:t>
            </a:r>
            <a:r>
              <a:rPr lang="en-GB" sz="1600" b="1" u="sng" dirty="0">
                <a:latin typeface="Comic Sans MS" panose="030F0702030302020204" pitchFamily="66" charset="0"/>
              </a:rPr>
              <a:t>1</a:t>
            </a:r>
            <a:r>
              <a:rPr lang="en-GB" sz="1600" b="1" u="sng">
                <a:latin typeface="Comic Sans MS" panose="030F0702030302020204" pitchFamily="66" charset="0"/>
              </a:rPr>
              <a:t> </a:t>
            </a:r>
            <a:r>
              <a:rPr lang="en-GB" sz="1600" b="1" u="sng" dirty="0">
                <a:latin typeface="Comic Sans MS" panose="030F0702030302020204" pitchFamily="66" charset="0"/>
              </a:rPr>
              <a:t>– Who can help me in our local community?</a:t>
            </a:r>
          </a:p>
          <a:p>
            <a:pPr algn="ctr"/>
            <a:endParaRPr lang="en-GB" sz="1600" b="1" u="sng" dirty="0">
              <a:latin typeface="Comic Sans MS" panose="030F0702030302020204" pitchFamily="66" charset="0"/>
            </a:endParaRPr>
          </a:p>
          <a:p>
            <a:pPr algn="ctr"/>
            <a:r>
              <a:rPr lang="en-GB" sz="1400" dirty="0">
                <a:effectLst/>
                <a:latin typeface="Comic Sans MS" panose="030F0702030302020204" pitchFamily="66" charset="0"/>
                <a:ea typeface="Calibri" panose="020F0502020204030204" pitchFamily="34" charset="0"/>
                <a:cs typeface="Times New Roman" panose="02020603050405020304" pitchFamily="18" charset="0"/>
              </a:rPr>
              <a:t>We’ve all heard and read about superheroes…they wear big pants, have super powers and can sometimes fly. </a:t>
            </a:r>
            <a:r>
              <a:rPr lang="en-GB" sz="1400" dirty="0">
                <a:latin typeface="Comic Sans MS" panose="030F0702030302020204" pitchFamily="66" charset="0"/>
                <a:ea typeface="Calibri" panose="020F0502020204030204" pitchFamily="34" charset="0"/>
                <a:cs typeface="Times New Roman" panose="02020603050405020304" pitchFamily="18" charset="0"/>
              </a:rPr>
              <a:t>B</a:t>
            </a:r>
            <a:r>
              <a:rPr lang="en-GB" sz="1400" dirty="0">
                <a:effectLst/>
                <a:latin typeface="Comic Sans MS" panose="030F0702030302020204" pitchFamily="66" charset="0"/>
                <a:ea typeface="Calibri" panose="020F0502020204030204" pitchFamily="34" charset="0"/>
                <a:cs typeface="Times New Roman" panose="02020603050405020304" pitchFamily="18" charset="0"/>
              </a:rPr>
              <a:t>ut have you ever stopped to think about who the real life superheroes are? </a:t>
            </a:r>
            <a:r>
              <a:rPr lang="en-GB" sz="1400" dirty="0">
                <a:latin typeface="Comic Sans MS" panose="030F0702030302020204" pitchFamily="66" charset="0"/>
                <a:ea typeface="Calibri" panose="020F0502020204030204" pitchFamily="34" charset="0"/>
                <a:cs typeface="Times New Roman" panose="02020603050405020304" pitchFamily="18" charset="0"/>
              </a:rPr>
              <a:t>We’re going to explore how people in our local community can help us, from firefighters to police officers, doctors and nurses to dentists and vets. There’s somebody out there able to offer us assistance in solving every problem we might encounter.</a:t>
            </a:r>
            <a:endParaRPr lang="en-GB" sz="1400" dirty="0">
              <a:latin typeface="Comic Sans MS" panose="030F0702030302020204" pitchFamily="66" charset="0"/>
            </a:endParaRPr>
          </a:p>
        </p:txBody>
      </p:sp>
      <p:pic>
        <p:nvPicPr>
          <p:cNvPr id="12" name="Picture 11"/>
          <p:cNvPicPr>
            <a:picLocks noChangeAspect="1"/>
          </p:cNvPicPr>
          <p:nvPr/>
        </p:nvPicPr>
        <p:blipFill>
          <a:blip r:embed="rId2"/>
          <a:stretch>
            <a:fillRect/>
          </a:stretch>
        </p:blipFill>
        <p:spPr>
          <a:xfrm rot="21078427">
            <a:off x="49974" y="-21426"/>
            <a:ext cx="1871369" cy="1876873"/>
          </a:xfrm>
          <a:prstGeom prst="rect">
            <a:avLst/>
          </a:prstGeom>
        </p:spPr>
      </p:pic>
      <p:pic>
        <p:nvPicPr>
          <p:cNvPr id="11" name="Picture 10"/>
          <p:cNvPicPr/>
          <p:nvPr/>
        </p:nvPicPr>
        <p:blipFill>
          <a:blip r:embed="rId3">
            <a:extLst>
              <a:ext uri="{28A0092B-C50C-407E-A947-70E740481C1C}">
                <a14:useLocalDpi xmlns:a14="http://schemas.microsoft.com/office/drawing/2010/main" val="0"/>
              </a:ext>
            </a:extLst>
          </a:blip>
          <a:stretch>
            <a:fillRect/>
          </a:stretch>
        </p:blipFill>
        <p:spPr>
          <a:xfrm rot="838469">
            <a:off x="10171466" y="-9709"/>
            <a:ext cx="1828369" cy="1951267"/>
          </a:xfrm>
          <a:prstGeom prst="rect">
            <a:avLst/>
          </a:prstGeom>
        </p:spPr>
      </p:pic>
    </p:spTree>
    <p:extLst>
      <p:ext uri="{BB962C8B-B14F-4D97-AF65-F5344CB8AC3E}">
        <p14:creationId xmlns:p14="http://schemas.microsoft.com/office/powerpoint/2010/main" val="2252164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1668405-fa1d-4ec5-abee-ad265f9269e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D35D15F30350A4E9BEB4FB2D56CD51E" ma:contentTypeVersion="15" ma:contentTypeDescription="Create a new document." ma:contentTypeScope="" ma:versionID="d0fea848d7e15203dd502ee34dfdcbbf">
  <xsd:schema xmlns:xsd="http://www.w3.org/2001/XMLSchema" xmlns:xs="http://www.w3.org/2001/XMLSchema" xmlns:p="http://schemas.microsoft.com/office/2006/metadata/properties" xmlns:ns3="61668405-fa1d-4ec5-abee-ad265f9269e8" xmlns:ns4="d928caf7-3773-4f43-bbe9-a58120243870" targetNamespace="http://schemas.microsoft.com/office/2006/metadata/properties" ma:root="true" ma:fieldsID="5ba748f65037a4804bbc73ff51c15090" ns3:_="" ns4:_="">
    <xsd:import namespace="61668405-fa1d-4ec5-abee-ad265f9269e8"/>
    <xsd:import namespace="d928caf7-3773-4f43-bbe9-a5812024387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668405-fa1d-4ec5-abee-ad265f9269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928caf7-3773-4f43-bbe9-a5812024387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06E224-9ED8-46D7-A0E1-09E72DD36971}">
  <ds:schemaRefs>
    <ds:schemaRef ds:uri="http://purl.org/dc/term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d928caf7-3773-4f43-bbe9-a58120243870"/>
    <ds:schemaRef ds:uri="61668405-fa1d-4ec5-abee-ad265f9269e8"/>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4EC2B23E-1DC4-4AF2-9619-D026D6D749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668405-fa1d-4ec5-abee-ad265f9269e8"/>
    <ds:schemaRef ds:uri="d928caf7-3773-4f43-bbe9-a5812024387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3F9476-3C12-44F3-8478-4FC176AEF6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222</TotalTime>
  <Words>497</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speight</dc:creator>
  <cp:lastModifiedBy>Elaine Greenaway</cp:lastModifiedBy>
  <cp:revision>15</cp:revision>
  <dcterms:created xsi:type="dcterms:W3CDTF">2022-02-02T14:58:20Z</dcterms:created>
  <dcterms:modified xsi:type="dcterms:W3CDTF">2026-04-02T21:52:36Z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0x0101001D35D15F30350A4E9BEB4FB2D56CD51E</vt:lpwstr>
  </property>
</Properties>
</file>