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4"/>
  </p:sldMasterIdLst>
  <p:notesMasterIdLst>
    <p:notesMasterId r:id="rId7"/>
  </p:notesMasterIdLst>
  <p:sldIdLst>
    <p:sldId id="261" r:id="rId5"/>
    <p:sldId id="262" r:id="rId6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946D"/>
    <a:srgbClr val="F4733D"/>
    <a:srgbClr val="FABF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899BE26-E381-7FE2-56A6-F928B0ED71FC}" v="533" dt="2026-01-06T10:28:37.78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5"/>
  </p:normalViewPr>
  <p:slideViewPr>
    <p:cSldViewPr snapToGrid="0" snapToObjects="1">
      <p:cViewPr varScale="1">
        <p:scale>
          <a:sx n="76" d="100"/>
          <a:sy n="76" d="100"/>
        </p:scale>
        <p:origin x="31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2A062E-808A-45ED-9F7D-006172AA4F0B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DD5804-4280-4995-A1B6-7C8AD59DD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846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DD5804-4280-4995-A1B6-7C8AD59DD31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1199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8A1001-971E-1546-23FE-B037DF0E2F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95A6D6-E092-B66A-13B1-62EE3BC5A9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988174E-BD6A-3ADE-9563-52AA8AD0CD4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3B7146-2D59-0BF9-1C5F-CA38308E30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DD5804-4280-4995-A1B6-7C8AD59DD31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03937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6C53F-9F46-E24D-968B-445406C215E9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A7C09-1BEA-054C-B3D6-DE2A5EB6A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20503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6C53F-9F46-E24D-968B-445406C215E9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A7C09-1BEA-054C-B3D6-DE2A5EB6A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6446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6C53F-9F46-E24D-968B-445406C215E9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A7C09-1BEA-054C-B3D6-DE2A5EB6A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9348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6C53F-9F46-E24D-968B-445406C215E9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A7C09-1BEA-054C-B3D6-DE2A5EB6A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1717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6C53F-9F46-E24D-968B-445406C215E9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A7C09-1BEA-054C-B3D6-DE2A5EB6A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39380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6C53F-9F46-E24D-968B-445406C215E9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A7C09-1BEA-054C-B3D6-DE2A5EB6A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245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6C53F-9F46-E24D-968B-445406C215E9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A7C09-1BEA-054C-B3D6-DE2A5EB6A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49601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6C53F-9F46-E24D-968B-445406C215E9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A7C09-1BEA-054C-B3D6-DE2A5EB6A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294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6C53F-9F46-E24D-968B-445406C215E9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A7C09-1BEA-054C-B3D6-DE2A5EB6A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99079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6C53F-9F46-E24D-968B-445406C215E9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A7C09-1BEA-054C-B3D6-DE2A5EB6A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821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6C53F-9F46-E24D-968B-445406C215E9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A7C09-1BEA-054C-B3D6-DE2A5EB6A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225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16C53F-9F46-E24D-968B-445406C215E9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5A7C09-1BEA-054C-B3D6-DE2A5EB6A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124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C11F95CB-3461-9D47-9476-94F3633390B3}"/>
              </a:ext>
            </a:extLst>
          </p:cNvPr>
          <p:cNvSpPr txBox="1"/>
          <p:nvPr/>
        </p:nvSpPr>
        <p:spPr>
          <a:xfrm>
            <a:off x="2621251" y="9659448"/>
            <a:ext cx="1314488" cy="1812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78" dirty="0">
                <a:solidFill>
                  <a:schemeClr val="bg2">
                    <a:lumMod val="9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© 2022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4B83AAD-8CA8-3884-C9AB-93C8216281D4}"/>
              </a:ext>
            </a:extLst>
          </p:cNvPr>
          <p:cNvSpPr/>
          <p:nvPr/>
        </p:nvSpPr>
        <p:spPr>
          <a:xfrm>
            <a:off x="202212" y="941756"/>
            <a:ext cx="3075757" cy="8508356"/>
          </a:xfrm>
          <a:prstGeom prst="rect">
            <a:avLst/>
          </a:prstGeom>
          <a:noFill/>
          <a:ln w="28575">
            <a:solidFill>
              <a:srgbClr val="F473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A019EDB-EDA9-4446-A313-71F2F34CE4F7}"/>
              </a:ext>
            </a:extLst>
          </p:cNvPr>
          <p:cNvSpPr txBox="1"/>
          <p:nvPr/>
        </p:nvSpPr>
        <p:spPr>
          <a:xfrm>
            <a:off x="188999" y="444054"/>
            <a:ext cx="2903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Maths: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0DF26B1-F83D-45CE-BBAB-94920B45DD75}"/>
              </a:ext>
            </a:extLst>
          </p:cNvPr>
          <p:cNvSpPr txBox="1"/>
          <p:nvPr/>
        </p:nvSpPr>
        <p:spPr>
          <a:xfrm>
            <a:off x="3605062" y="458739"/>
            <a:ext cx="2903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Spelling: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A3049E9-9F8F-4531-B3B4-EABEA1A0A850}"/>
              </a:ext>
            </a:extLst>
          </p:cNvPr>
          <p:cNvSpPr/>
          <p:nvPr/>
        </p:nvSpPr>
        <p:spPr>
          <a:xfrm>
            <a:off x="3605062" y="937058"/>
            <a:ext cx="2903978" cy="8508373"/>
          </a:xfrm>
          <a:prstGeom prst="rect">
            <a:avLst/>
          </a:prstGeom>
          <a:noFill/>
          <a:ln w="28575">
            <a:solidFill>
              <a:srgbClr val="F473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41155ED-B887-4938-A270-51A0378267D8}"/>
              </a:ext>
            </a:extLst>
          </p:cNvPr>
          <p:cNvSpPr txBox="1"/>
          <p:nvPr/>
        </p:nvSpPr>
        <p:spPr>
          <a:xfrm>
            <a:off x="3723322" y="989782"/>
            <a:ext cx="2799594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 dirty="0">
                <a:latin typeface="Verdana"/>
                <a:ea typeface="Verdana"/>
              </a:rPr>
              <a:t>These are our spelling words for this week. </a:t>
            </a:r>
            <a:endParaRPr lang="en-US" dirty="0"/>
          </a:p>
          <a:p>
            <a:endParaRPr lang="en-GB" sz="1200" dirty="0">
              <a:latin typeface="Verdana"/>
              <a:ea typeface="Verdana"/>
            </a:endParaRPr>
          </a:p>
          <a:p>
            <a:r>
              <a:rPr lang="en-GB" sz="1200" dirty="0">
                <a:latin typeface="Verdana"/>
                <a:ea typeface="Verdana"/>
              </a:rPr>
              <a:t>Practise each spelling and write a sentence for each word to show you understand its meaning. Remember to use your neat handwriting and correct punctuation.</a:t>
            </a:r>
            <a:endParaRPr lang="en-GB">
              <a:ea typeface="Calibri"/>
              <a:cs typeface="Calibri"/>
            </a:endParaRPr>
          </a:p>
          <a:p>
            <a:endParaRPr lang="en-GB" sz="12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en-GB" sz="1200" b="1" dirty="0">
                <a:latin typeface="Verdana"/>
                <a:ea typeface="Verdana"/>
              </a:rPr>
              <a:t>These will be tested in class on Friday 16</a:t>
            </a:r>
            <a:r>
              <a:rPr lang="en-GB" sz="1200" b="1" baseline="30000" dirty="0">
                <a:latin typeface="Verdana"/>
                <a:ea typeface="Verdana"/>
              </a:rPr>
              <a:t>th</a:t>
            </a:r>
            <a:r>
              <a:rPr lang="en-GB" sz="1200" b="1" dirty="0">
                <a:latin typeface="Verdana"/>
                <a:ea typeface="Verdana"/>
              </a:rPr>
              <a:t> January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ABBD768-F0F9-489D-B9E6-C269C457F99E}"/>
              </a:ext>
            </a:extLst>
          </p:cNvPr>
          <p:cNvSpPr txBox="1"/>
          <p:nvPr/>
        </p:nvSpPr>
        <p:spPr>
          <a:xfrm>
            <a:off x="212871" y="9713"/>
            <a:ext cx="4144716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u="sng" dirty="0"/>
              <a:t>Homework w/c: 09.01.2026</a:t>
            </a:r>
          </a:p>
        </p:txBody>
      </p:sp>
      <p:pic>
        <p:nvPicPr>
          <p:cNvPr id="2" name="Picture 1" descr="1,500+ Smiley Face Thumbs Up Stock Photos, Pictures ...">
            <a:extLst>
              <a:ext uri="{FF2B5EF4-FFF2-40B4-BE49-F238E27FC236}">
                <a16:creationId xmlns:a16="http://schemas.microsoft.com/office/drawing/2014/main" id="{1937C1AE-C550-7C3A-F39E-4FF8F769AE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9818" y="8257576"/>
            <a:ext cx="1188184" cy="114106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758A685-8DB8-F7A1-3A1A-0ECC223E5834}"/>
              </a:ext>
            </a:extLst>
          </p:cNvPr>
          <p:cNvSpPr txBox="1"/>
          <p:nvPr/>
        </p:nvSpPr>
        <p:spPr>
          <a:xfrm>
            <a:off x="3734331" y="7295642"/>
            <a:ext cx="268179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Verdana"/>
                <a:ea typeface="Calibri"/>
                <a:cs typeface="Calibri"/>
              </a:rPr>
              <a:t>Extra challenge: Can you add a fronted adverbial to any of your sentences?</a:t>
            </a:r>
            <a:endParaRPr lang="en-US" sz="1400" dirty="0">
              <a:latin typeface="Verdana"/>
              <a:ea typeface="Verdana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A36F947-AF7A-D8B6-A102-AA4E15C74FC0}"/>
              </a:ext>
            </a:extLst>
          </p:cNvPr>
          <p:cNvSpPr txBox="1"/>
          <p:nvPr/>
        </p:nvSpPr>
        <p:spPr>
          <a:xfrm>
            <a:off x="3604398" y="8085985"/>
            <a:ext cx="1675804" cy="116955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400" dirty="0">
                <a:latin typeface="Verdana"/>
                <a:ea typeface="Verdana"/>
              </a:rPr>
              <a:t>Don't forget to read at least 5 times to an adult at home.</a:t>
            </a:r>
            <a:endParaRPr lang="en-GB" sz="1200" dirty="0">
              <a:latin typeface="Verdana"/>
              <a:ea typeface="Verdana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8F80B0D-BF84-10BD-C5C5-4D3D77C71D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8193892"/>
              </p:ext>
            </p:extLst>
          </p:nvPr>
        </p:nvGraphicFramePr>
        <p:xfrm>
          <a:off x="3937734" y="3381248"/>
          <a:ext cx="2092091" cy="36734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092091">
                  <a:extLst>
                    <a:ext uri="{9D8B030D-6E8A-4147-A177-3AD203B41FA5}">
                      <a16:colId xmlns:a16="http://schemas.microsoft.com/office/drawing/2014/main" val="1132477938"/>
                    </a:ext>
                  </a:extLst>
                </a:gridCol>
              </a:tblGrid>
              <a:tr h="361789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2066"/>
                        </a:lnSpc>
                        <a:buNone/>
                      </a:pPr>
                      <a:r>
                        <a:rPr lang="en-GB" sz="2400" b="1" i="0" dirty="0">
                          <a:solidFill>
                            <a:srgbClr val="000000"/>
                          </a:solidFill>
                          <a:effectLst/>
                          <a:latin typeface="OpenDyslexicAlta"/>
                        </a:rPr>
                        <a:t>afterwards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868" marR="86868" marT="43434" marB="43434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9592392"/>
                  </a:ext>
                </a:extLst>
              </a:tr>
              <a:tr h="361789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2066"/>
                        </a:lnSpc>
                        <a:buNone/>
                      </a:pPr>
                      <a:r>
                        <a:rPr lang="en-GB" sz="2400" b="1" i="0" dirty="0">
                          <a:solidFill>
                            <a:srgbClr val="000000"/>
                          </a:solidFill>
                          <a:effectLst/>
                          <a:latin typeface="OpenDyslexicAlta"/>
                        </a:rPr>
                        <a:t>immediately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868" marR="86868" marT="43434" marB="43434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032721"/>
                  </a:ext>
                </a:extLst>
              </a:tr>
              <a:tr h="361789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2066"/>
                        </a:lnSpc>
                        <a:buNone/>
                      </a:pPr>
                      <a:r>
                        <a:rPr lang="en-GB" sz="2400" b="1" i="0" dirty="0">
                          <a:solidFill>
                            <a:srgbClr val="000000"/>
                          </a:solidFill>
                          <a:effectLst/>
                          <a:latin typeface="OpenDyslexicAlta"/>
                        </a:rPr>
                        <a:t>earlier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868" marR="86868" marT="43434" marB="43434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0842088"/>
                  </a:ext>
                </a:extLst>
              </a:tr>
              <a:tr h="361789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2066"/>
                        </a:lnSpc>
                        <a:buNone/>
                      </a:pPr>
                      <a:r>
                        <a:rPr lang="en-GB" sz="2400" b="1" i="0" dirty="0">
                          <a:solidFill>
                            <a:srgbClr val="000000"/>
                          </a:solidFill>
                          <a:effectLst/>
                          <a:latin typeface="OpenDyslexicAlta"/>
                        </a:rPr>
                        <a:t>eventually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868" marR="86868" marT="43434" marB="43434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968069"/>
                  </a:ext>
                </a:extLst>
              </a:tr>
              <a:tr h="361789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2066"/>
                        </a:lnSpc>
                        <a:buNone/>
                      </a:pPr>
                      <a:r>
                        <a:rPr lang="en-GB" sz="2400" b="1" i="0" dirty="0">
                          <a:solidFill>
                            <a:srgbClr val="000000"/>
                          </a:solidFill>
                          <a:effectLst/>
                          <a:latin typeface="OpenDyslexicAlta"/>
                        </a:rPr>
                        <a:t>previously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868" marR="86868" marT="43434" marB="43434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5739523"/>
                  </a:ext>
                </a:extLst>
              </a:tr>
              <a:tr h="361789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2066"/>
                        </a:lnSpc>
                        <a:buNone/>
                      </a:pPr>
                      <a:r>
                        <a:rPr lang="en-GB" sz="2400" b="1" i="0" dirty="0">
                          <a:solidFill>
                            <a:srgbClr val="000000"/>
                          </a:solidFill>
                          <a:effectLst/>
                          <a:latin typeface="OpenDyslexicAlta"/>
                        </a:rPr>
                        <a:t>finally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868" marR="86868" marT="43434" marB="43434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5214160"/>
                  </a:ext>
                </a:extLst>
              </a:tr>
              <a:tr h="361789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2066"/>
                        </a:lnSpc>
                        <a:buNone/>
                      </a:pPr>
                      <a:r>
                        <a:rPr lang="en-GB" sz="2400" b="1" i="0" dirty="0">
                          <a:solidFill>
                            <a:srgbClr val="000000"/>
                          </a:solidFill>
                          <a:effectLst/>
                          <a:latin typeface="OpenDyslexicAlta"/>
                        </a:rPr>
                        <a:t>recently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868" marR="86868" marT="43434" marB="43434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3552362"/>
                  </a:ext>
                </a:extLst>
              </a:tr>
              <a:tr h="361789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2066"/>
                        </a:lnSpc>
                        <a:buNone/>
                      </a:pPr>
                      <a:r>
                        <a:rPr lang="en-GB" sz="2400" b="1" i="0" dirty="0">
                          <a:solidFill>
                            <a:srgbClr val="000000"/>
                          </a:solidFill>
                          <a:effectLst/>
                          <a:latin typeface="OpenDyslexicAlta"/>
                        </a:rPr>
                        <a:t>yesterday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868" marR="86868" marT="43434" marB="43434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6270571"/>
                  </a:ext>
                </a:extLst>
              </a:tr>
              <a:tr h="361789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2066"/>
                        </a:lnSpc>
                        <a:buNone/>
                      </a:pPr>
                      <a:r>
                        <a:rPr lang="en-GB" sz="2400" b="1" i="0" dirty="0">
                          <a:solidFill>
                            <a:srgbClr val="000000"/>
                          </a:solidFill>
                          <a:effectLst/>
                          <a:latin typeface="OpenDyslexicAlta"/>
                        </a:rPr>
                        <a:t>tomorrow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868" marR="86868" marT="43434" marB="43434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723945"/>
                  </a:ext>
                </a:extLst>
              </a:tr>
              <a:tr h="361789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2066"/>
                        </a:lnSpc>
                        <a:buNone/>
                      </a:pPr>
                      <a:r>
                        <a:rPr lang="en-GB" sz="2400" b="1" i="0" dirty="0">
                          <a:solidFill>
                            <a:srgbClr val="000000"/>
                          </a:solidFill>
                          <a:effectLst/>
                          <a:latin typeface="OpenDyslexicAlta"/>
                        </a:rPr>
                        <a:t>whilst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868" marR="86868" marT="43434" marB="43434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1197966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590F406-7EC6-4465-BACC-C69BD08E8BF2}"/>
              </a:ext>
            </a:extLst>
          </p:cNvPr>
          <p:cNvSpPr txBox="1"/>
          <p:nvPr/>
        </p:nvSpPr>
        <p:spPr>
          <a:xfrm>
            <a:off x="316699" y="1079656"/>
            <a:ext cx="2821502" cy="258532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ea typeface="Calibri"/>
                <a:cs typeface="Calibri"/>
              </a:rPr>
              <a:t>This week, we would like you to complete the attached math's and grammar sheets.</a:t>
            </a:r>
          </a:p>
          <a:p>
            <a:endParaRPr lang="en-US" dirty="0">
              <a:ea typeface="Calibri"/>
              <a:cs typeface="Calibri"/>
            </a:endParaRPr>
          </a:p>
          <a:p>
            <a:endParaRPr lang="en-US" dirty="0">
              <a:ea typeface="Calibri"/>
              <a:cs typeface="Calibri"/>
            </a:endParaRPr>
          </a:p>
          <a:p>
            <a:r>
              <a:rPr lang="en-US" dirty="0">
                <a:ea typeface="Calibri"/>
                <a:cs typeface="Calibri"/>
              </a:rPr>
              <a:t>Please also complete at least 3 garage sessions on TTRS.</a:t>
            </a:r>
          </a:p>
        </p:txBody>
      </p:sp>
      <p:pic>
        <p:nvPicPr>
          <p:cNvPr id="11" name="Picture 10" descr="A logo with text on it&#10;&#10;AI-generated content may be incorrect.">
            <a:extLst>
              <a:ext uri="{FF2B5EF4-FFF2-40B4-BE49-F238E27FC236}">
                <a16:creationId xmlns:a16="http://schemas.microsoft.com/office/drawing/2014/main" id="{928C8DFE-E0B4-292A-96C8-3951B23919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942" y="3842512"/>
            <a:ext cx="2778343" cy="136245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448F1DA-DD05-34AB-6443-E650E003AB49}"/>
              </a:ext>
            </a:extLst>
          </p:cNvPr>
          <p:cNvSpPr txBox="1"/>
          <p:nvPr/>
        </p:nvSpPr>
        <p:spPr>
          <a:xfrm>
            <a:off x="359885" y="5484655"/>
            <a:ext cx="2634361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ea typeface="Calibri"/>
                <a:cs typeface="Calibri"/>
              </a:rPr>
              <a:t>You can find homework help on BBC bitesize if needed.</a:t>
            </a:r>
            <a:endParaRPr lang="en-US" dirty="0"/>
          </a:p>
        </p:txBody>
      </p:sp>
      <p:pic>
        <p:nvPicPr>
          <p:cNvPr id="15" name="Picture 14" descr="A qr code on a white background&#10;&#10;AI-generated content may be incorrect.">
            <a:extLst>
              <a:ext uri="{FF2B5EF4-FFF2-40B4-BE49-F238E27FC236}">
                <a16:creationId xmlns:a16="http://schemas.microsoft.com/office/drawing/2014/main" id="{736EA490-852D-3103-86C0-B47A63D213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9738" y="6405118"/>
            <a:ext cx="2944534" cy="293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2494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ACD495-893D-F87C-DCE1-E15D2A1FFB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03A0744E-79B7-7EA5-770C-53A4687D182C}"/>
              </a:ext>
            </a:extLst>
          </p:cNvPr>
          <p:cNvSpPr txBox="1"/>
          <p:nvPr/>
        </p:nvSpPr>
        <p:spPr>
          <a:xfrm>
            <a:off x="2621251" y="9659448"/>
            <a:ext cx="1314488" cy="1812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78" dirty="0">
                <a:solidFill>
                  <a:schemeClr val="bg2">
                    <a:lumMod val="9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© 2022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05F4904-F166-E8FE-7428-EBA71EF00548}"/>
              </a:ext>
            </a:extLst>
          </p:cNvPr>
          <p:cNvSpPr/>
          <p:nvPr/>
        </p:nvSpPr>
        <p:spPr>
          <a:xfrm>
            <a:off x="202212" y="941756"/>
            <a:ext cx="3075757" cy="8508356"/>
          </a:xfrm>
          <a:prstGeom prst="rect">
            <a:avLst/>
          </a:prstGeom>
          <a:noFill/>
          <a:ln w="28575">
            <a:solidFill>
              <a:srgbClr val="F473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A7140A2-6D82-D607-7950-6EA527519CDF}"/>
              </a:ext>
            </a:extLst>
          </p:cNvPr>
          <p:cNvSpPr txBox="1"/>
          <p:nvPr/>
        </p:nvSpPr>
        <p:spPr>
          <a:xfrm>
            <a:off x="188999" y="444054"/>
            <a:ext cx="2903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Maths: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59E9CB6-7070-574F-7FAD-3351C54DFB6C}"/>
              </a:ext>
            </a:extLst>
          </p:cNvPr>
          <p:cNvSpPr txBox="1"/>
          <p:nvPr/>
        </p:nvSpPr>
        <p:spPr>
          <a:xfrm>
            <a:off x="3605062" y="458739"/>
            <a:ext cx="2903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Spelling: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B9A7331-74F8-7D66-47FA-51C3C3D95CDD}"/>
              </a:ext>
            </a:extLst>
          </p:cNvPr>
          <p:cNvSpPr/>
          <p:nvPr/>
        </p:nvSpPr>
        <p:spPr>
          <a:xfrm>
            <a:off x="3605062" y="937058"/>
            <a:ext cx="2903978" cy="8508373"/>
          </a:xfrm>
          <a:prstGeom prst="rect">
            <a:avLst/>
          </a:prstGeom>
          <a:noFill/>
          <a:ln w="28575">
            <a:solidFill>
              <a:srgbClr val="F473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0832962-8C74-E421-9A87-09CD0AFDA21E}"/>
              </a:ext>
            </a:extLst>
          </p:cNvPr>
          <p:cNvSpPr txBox="1"/>
          <p:nvPr/>
        </p:nvSpPr>
        <p:spPr>
          <a:xfrm>
            <a:off x="3723322" y="989782"/>
            <a:ext cx="2799594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 dirty="0">
                <a:latin typeface="Verdana"/>
                <a:ea typeface="Verdana"/>
              </a:rPr>
              <a:t>These are our spelling words for this week. </a:t>
            </a:r>
            <a:endParaRPr lang="en-US" dirty="0"/>
          </a:p>
          <a:p>
            <a:endParaRPr lang="en-GB" sz="1200" dirty="0">
              <a:latin typeface="Verdana"/>
              <a:ea typeface="Verdana"/>
            </a:endParaRPr>
          </a:p>
          <a:p>
            <a:r>
              <a:rPr lang="en-GB" sz="1200" dirty="0">
                <a:latin typeface="Verdana"/>
                <a:ea typeface="Verdana"/>
              </a:rPr>
              <a:t>Practise each spelling and write a sentence for each word to show you understand its meaning. Remember to use your neat handwriting and correct punctuation.</a:t>
            </a:r>
            <a:endParaRPr lang="en-GB">
              <a:ea typeface="Calibri"/>
              <a:cs typeface="Calibri"/>
            </a:endParaRPr>
          </a:p>
          <a:p>
            <a:endParaRPr lang="en-GB" sz="12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en-GB" sz="1200" b="1" dirty="0">
                <a:latin typeface="Verdana"/>
                <a:ea typeface="Verdana"/>
              </a:rPr>
              <a:t>These will be tested in class on Friday 16</a:t>
            </a:r>
            <a:r>
              <a:rPr lang="en-GB" sz="1200" b="1" baseline="30000" dirty="0">
                <a:latin typeface="Verdana"/>
                <a:ea typeface="Verdana"/>
              </a:rPr>
              <a:t>th</a:t>
            </a:r>
            <a:r>
              <a:rPr lang="en-GB" sz="1200" b="1" dirty="0">
                <a:latin typeface="Verdana"/>
                <a:ea typeface="Verdana"/>
              </a:rPr>
              <a:t> January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C569B17-84DB-1A76-3F90-5A81681731AE}"/>
              </a:ext>
            </a:extLst>
          </p:cNvPr>
          <p:cNvSpPr txBox="1"/>
          <p:nvPr/>
        </p:nvSpPr>
        <p:spPr>
          <a:xfrm>
            <a:off x="212871" y="9713"/>
            <a:ext cx="4144716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u="sng" dirty="0"/>
              <a:t>Homework w/c: 09.01.2026</a:t>
            </a:r>
          </a:p>
        </p:txBody>
      </p:sp>
      <p:pic>
        <p:nvPicPr>
          <p:cNvPr id="2" name="Picture 1" descr="1,500+ Smiley Face Thumbs Up Stock Photos, Pictures ...">
            <a:extLst>
              <a:ext uri="{FF2B5EF4-FFF2-40B4-BE49-F238E27FC236}">
                <a16:creationId xmlns:a16="http://schemas.microsoft.com/office/drawing/2014/main" id="{7F4D231B-BD64-BA05-D23C-4D5A7EB7A3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9818" y="8257576"/>
            <a:ext cx="1188184" cy="114106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C7DC286-99C7-65F9-759F-9943D5090E5C}"/>
              </a:ext>
            </a:extLst>
          </p:cNvPr>
          <p:cNvSpPr txBox="1"/>
          <p:nvPr/>
        </p:nvSpPr>
        <p:spPr>
          <a:xfrm>
            <a:off x="3734331" y="7295642"/>
            <a:ext cx="268179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Verdana"/>
                <a:ea typeface="Calibri"/>
                <a:cs typeface="Calibri"/>
              </a:rPr>
              <a:t>Extra challenge: Can you add a fronted adverbial to any of your sentences?</a:t>
            </a:r>
            <a:endParaRPr lang="en-US" sz="1400" dirty="0">
              <a:latin typeface="Verdana"/>
              <a:ea typeface="Verdana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52C6619-6768-EB48-B9F9-33990CC986CE}"/>
              </a:ext>
            </a:extLst>
          </p:cNvPr>
          <p:cNvSpPr txBox="1"/>
          <p:nvPr/>
        </p:nvSpPr>
        <p:spPr>
          <a:xfrm>
            <a:off x="3604398" y="8085985"/>
            <a:ext cx="1675804" cy="116955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400" dirty="0">
                <a:latin typeface="Verdana"/>
                <a:ea typeface="Verdana"/>
              </a:rPr>
              <a:t>Don't forget to read at least 5 times to an adult at home.</a:t>
            </a:r>
            <a:endParaRPr lang="en-GB" sz="1200" dirty="0">
              <a:latin typeface="Verdana"/>
              <a:ea typeface="Verdan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FDE40F-13F8-451B-1664-CB1F16069CCB}"/>
              </a:ext>
            </a:extLst>
          </p:cNvPr>
          <p:cNvSpPr txBox="1"/>
          <p:nvPr/>
        </p:nvSpPr>
        <p:spPr>
          <a:xfrm>
            <a:off x="316699" y="1079656"/>
            <a:ext cx="2821502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ea typeface="Calibri"/>
                <a:cs typeface="Calibri"/>
              </a:rPr>
              <a:t>This week, we would like you to complete the attached math's and grammar sheets.</a:t>
            </a:r>
          </a:p>
          <a:p>
            <a:endParaRPr lang="en-US" dirty="0">
              <a:ea typeface="Calibri"/>
              <a:cs typeface="Calibri"/>
            </a:endParaRPr>
          </a:p>
          <a:p>
            <a:endParaRPr lang="en-US" dirty="0">
              <a:ea typeface="Calibri"/>
              <a:cs typeface="Calibri"/>
            </a:endParaRPr>
          </a:p>
          <a:p>
            <a:r>
              <a:rPr lang="en-US" dirty="0">
                <a:ea typeface="Calibri"/>
                <a:cs typeface="Calibri"/>
              </a:rPr>
              <a:t>Please also continue to </a:t>
            </a:r>
            <a:r>
              <a:rPr lang="en-US" dirty="0" err="1">
                <a:ea typeface="Calibri"/>
                <a:cs typeface="Calibri"/>
              </a:rPr>
              <a:t>practise</a:t>
            </a:r>
            <a:r>
              <a:rPr lang="en-US" dirty="0">
                <a:ea typeface="Calibri"/>
                <a:cs typeface="Calibri"/>
              </a:rPr>
              <a:t> on </a:t>
            </a:r>
            <a:r>
              <a:rPr lang="en-US" dirty="0" err="1">
                <a:ea typeface="Calibri"/>
                <a:cs typeface="Calibri"/>
              </a:rPr>
              <a:t>Numbots</a:t>
            </a:r>
            <a:r>
              <a:rPr lang="en-US" dirty="0">
                <a:ea typeface="Calibri"/>
                <a:cs typeface="Calibri"/>
              </a:rPr>
              <a:t>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2465782-B911-AC9A-43B4-D1164C5A7302}"/>
              </a:ext>
            </a:extLst>
          </p:cNvPr>
          <p:cNvSpPr txBox="1"/>
          <p:nvPr/>
        </p:nvSpPr>
        <p:spPr>
          <a:xfrm>
            <a:off x="399527" y="5339367"/>
            <a:ext cx="2634361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ea typeface="Calibri"/>
                <a:cs typeface="Calibri"/>
              </a:rPr>
              <a:t>You can find homework help on BBC bitesize if needed.</a:t>
            </a:r>
            <a:endParaRPr lang="en-US" dirty="0"/>
          </a:p>
        </p:txBody>
      </p:sp>
      <p:pic>
        <p:nvPicPr>
          <p:cNvPr id="15" name="Picture 14" descr="A qr code on a white background&#10;&#10;AI-generated content may be incorrect.">
            <a:extLst>
              <a:ext uri="{FF2B5EF4-FFF2-40B4-BE49-F238E27FC236}">
                <a16:creationId xmlns:a16="http://schemas.microsoft.com/office/drawing/2014/main" id="{08C5BFDC-8CCF-2B74-6BEE-70B7857264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738" y="6405118"/>
            <a:ext cx="2944534" cy="2933700"/>
          </a:xfrm>
          <a:prstGeom prst="rect">
            <a:avLst/>
          </a:prstGeom>
        </p:spPr>
      </p:pic>
      <p:pic>
        <p:nvPicPr>
          <p:cNvPr id="6" name="Picture 5" descr="A colorful text with a wire&#10;&#10;AI-generated content may be incorrect.">
            <a:extLst>
              <a:ext uri="{FF2B5EF4-FFF2-40B4-BE49-F238E27FC236}">
                <a16:creationId xmlns:a16="http://schemas.microsoft.com/office/drawing/2014/main" id="{31F7E14C-A976-4B53-365D-1DEACFB659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5227" y="3744785"/>
            <a:ext cx="2834632" cy="1214501"/>
          </a:xfrm>
          <a:prstGeom prst="rect">
            <a:avLst/>
          </a:prstGeom>
        </p:spPr>
      </p:pic>
      <p:pic>
        <p:nvPicPr>
          <p:cNvPr id="7" name="Picture 6" descr="A black text on a white background&#10;&#10;AI-generated content may be incorrect.">
            <a:extLst>
              <a:ext uri="{FF2B5EF4-FFF2-40B4-BE49-F238E27FC236}">
                <a16:creationId xmlns:a16="http://schemas.microsoft.com/office/drawing/2014/main" id="{8794B17D-46CC-13B1-DD95-A4964C4EFC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53315" y="3032824"/>
            <a:ext cx="2267959" cy="4329049"/>
          </a:xfrm>
          <a:prstGeom prst="rect">
            <a:avLst/>
          </a:prstGeom>
        </p:spPr>
      </p:pic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5CC7E477-586B-8162-924A-75C468B712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2542827"/>
              </p:ext>
            </p:extLst>
          </p:nvPr>
        </p:nvGraphicFramePr>
        <p:xfrm>
          <a:off x="3937734" y="3381248"/>
          <a:ext cx="2092091" cy="36734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092091">
                  <a:extLst>
                    <a:ext uri="{9D8B030D-6E8A-4147-A177-3AD203B41FA5}">
                      <a16:colId xmlns:a16="http://schemas.microsoft.com/office/drawing/2014/main" val="1132477938"/>
                    </a:ext>
                  </a:extLst>
                </a:gridCol>
              </a:tblGrid>
              <a:tr h="361789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2066"/>
                        </a:lnSpc>
                        <a:buNone/>
                      </a:pPr>
                      <a:r>
                        <a:rPr lang="en-GB" sz="2400" b="1" i="0">
                          <a:solidFill>
                            <a:srgbClr val="000000"/>
                          </a:solidFill>
                          <a:effectLst/>
                          <a:latin typeface="OpenDyslexicAlta"/>
                        </a:rPr>
                        <a:t>copier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868" marR="86868" marT="43434" marB="43434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9592392"/>
                  </a:ext>
                </a:extLst>
              </a:tr>
              <a:tr h="361789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2066"/>
                        </a:lnSpc>
                        <a:buNone/>
                      </a:pPr>
                      <a:r>
                        <a:rPr lang="en-GB" sz="2400" b="1" i="0">
                          <a:solidFill>
                            <a:srgbClr val="000000"/>
                          </a:solidFill>
                          <a:effectLst/>
                          <a:latin typeface="OpenDyslexicAlta"/>
                        </a:rPr>
                        <a:t>copied</a:t>
                      </a:r>
                      <a:endParaRPr lang="en-GB" sz="2400" b="1" i="0" dirty="0">
                        <a:solidFill>
                          <a:srgbClr val="000000"/>
                        </a:solidFill>
                        <a:effectLst/>
                        <a:latin typeface="OpenDyslexicAlta"/>
                      </a:endParaRPr>
                    </a:p>
                  </a:txBody>
                  <a:tcPr marL="86868" marR="86868" marT="43434" marB="43434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032721"/>
                  </a:ext>
                </a:extLst>
              </a:tr>
              <a:tr h="361789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2066"/>
                        </a:lnSpc>
                        <a:buNone/>
                      </a:pPr>
                      <a:r>
                        <a:rPr lang="en-GB" sz="2400" b="1" i="0">
                          <a:solidFill>
                            <a:srgbClr val="000000"/>
                          </a:solidFill>
                          <a:effectLst/>
                          <a:latin typeface="OpenDyslexicAlta"/>
                        </a:rPr>
                        <a:t>happier</a:t>
                      </a:r>
                      <a:endParaRPr lang="en-GB" sz="2400" b="1" i="0" dirty="0">
                        <a:solidFill>
                          <a:srgbClr val="000000"/>
                        </a:solidFill>
                        <a:effectLst/>
                        <a:latin typeface="OpenDyslexicAlta"/>
                      </a:endParaRPr>
                    </a:p>
                  </a:txBody>
                  <a:tcPr marL="86868" marR="86868" marT="43434" marB="43434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0842088"/>
                  </a:ext>
                </a:extLst>
              </a:tr>
              <a:tr h="361789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2066"/>
                        </a:lnSpc>
                        <a:buNone/>
                      </a:pPr>
                      <a:r>
                        <a:rPr lang="en-GB" sz="2400" b="1" i="0">
                          <a:solidFill>
                            <a:srgbClr val="000000"/>
                          </a:solidFill>
                          <a:effectLst/>
                          <a:latin typeface="OpenDyslexicAlta"/>
                        </a:rPr>
                        <a:t>happiest</a:t>
                      </a:r>
                      <a:endParaRPr lang="en-GB" sz="2400" b="1" i="0" dirty="0">
                        <a:solidFill>
                          <a:srgbClr val="000000"/>
                        </a:solidFill>
                        <a:effectLst/>
                        <a:latin typeface="OpenDyslexicAlta"/>
                      </a:endParaRPr>
                    </a:p>
                  </a:txBody>
                  <a:tcPr marL="86868" marR="86868" marT="43434" marB="43434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968069"/>
                  </a:ext>
                </a:extLst>
              </a:tr>
              <a:tr h="361789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2066"/>
                        </a:lnSpc>
                        <a:buNone/>
                      </a:pPr>
                      <a:r>
                        <a:rPr lang="en-GB" sz="2400" b="1" i="0">
                          <a:solidFill>
                            <a:srgbClr val="000000"/>
                          </a:solidFill>
                          <a:effectLst/>
                          <a:latin typeface="OpenDyslexicAlta"/>
                        </a:rPr>
                        <a:t>cr</a:t>
                      </a:r>
                      <a:endParaRPr lang="en-GB" sz="2400" b="1" i="0" dirty="0">
                        <a:solidFill>
                          <a:srgbClr val="000000"/>
                        </a:solidFill>
                        <a:effectLst/>
                        <a:latin typeface="OpenDyslexicAlta"/>
                      </a:endParaRPr>
                    </a:p>
                  </a:txBody>
                  <a:tcPr marL="86868" marR="86868" marT="43434" marB="43434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5739523"/>
                  </a:ext>
                </a:extLst>
              </a:tr>
              <a:tr h="361789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2066"/>
                        </a:lnSpc>
                        <a:buNone/>
                      </a:pPr>
                      <a:r>
                        <a:rPr lang="en-GB" sz="2400" b="1" i="0" dirty="0">
                          <a:solidFill>
                            <a:srgbClr val="000000"/>
                          </a:solidFill>
                          <a:effectLst/>
                          <a:latin typeface="OpenDyslexicAlta"/>
                        </a:rPr>
                        <a:t>finally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868" marR="86868" marT="43434" marB="43434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5214160"/>
                  </a:ext>
                </a:extLst>
              </a:tr>
              <a:tr h="361789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2066"/>
                        </a:lnSpc>
                        <a:buNone/>
                      </a:pPr>
                      <a:r>
                        <a:rPr lang="en-GB" sz="2400" b="1" i="0" dirty="0">
                          <a:solidFill>
                            <a:srgbClr val="000000"/>
                          </a:solidFill>
                          <a:effectLst/>
                          <a:latin typeface="OpenDyslexicAlta"/>
                        </a:rPr>
                        <a:t>recently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868" marR="86868" marT="43434" marB="43434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3552362"/>
                  </a:ext>
                </a:extLst>
              </a:tr>
              <a:tr h="361789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2066"/>
                        </a:lnSpc>
                        <a:buNone/>
                      </a:pPr>
                      <a:r>
                        <a:rPr lang="en-GB" sz="2400" b="1" i="0" dirty="0">
                          <a:solidFill>
                            <a:srgbClr val="000000"/>
                          </a:solidFill>
                          <a:effectLst/>
                          <a:latin typeface="OpenDyslexicAlta"/>
                        </a:rPr>
                        <a:t>yesterday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868" marR="86868" marT="43434" marB="43434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6270571"/>
                  </a:ext>
                </a:extLst>
              </a:tr>
              <a:tr h="361789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2066"/>
                        </a:lnSpc>
                        <a:buNone/>
                      </a:pPr>
                      <a:r>
                        <a:rPr lang="en-GB" sz="2400" b="1" i="0" dirty="0">
                          <a:solidFill>
                            <a:srgbClr val="000000"/>
                          </a:solidFill>
                          <a:effectLst/>
                          <a:latin typeface="OpenDyslexicAlta"/>
                        </a:rPr>
                        <a:t>tomorrow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868" marR="86868" marT="43434" marB="43434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723945"/>
                  </a:ext>
                </a:extLst>
              </a:tr>
              <a:tr h="361789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2066"/>
                        </a:lnSpc>
                        <a:buNone/>
                      </a:pPr>
                      <a:r>
                        <a:rPr lang="en-GB" sz="2400" b="1" i="0" dirty="0">
                          <a:solidFill>
                            <a:srgbClr val="000000"/>
                          </a:solidFill>
                          <a:effectLst/>
                          <a:latin typeface="OpenDyslexicAlta"/>
                        </a:rPr>
                        <a:t>whilst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86868" marR="86868" marT="43434" marB="43434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11979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601062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1999A5F6276624E8C86DBB17BCA22EA" ma:contentTypeVersion="13" ma:contentTypeDescription="Create a new document." ma:contentTypeScope="" ma:versionID="b53e107c6a1fa7e2ee6de6b83aa0c80c">
  <xsd:schema xmlns:xsd="http://www.w3.org/2001/XMLSchema" xmlns:xs="http://www.w3.org/2001/XMLSchema" xmlns:p="http://schemas.microsoft.com/office/2006/metadata/properties" xmlns:ns2="20c4e241-0e77-4dbe-a34e-9471f6431dd1" xmlns:ns3="b12de345-ec4d-48db-9a4e-db4afc95449c" targetNamespace="http://schemas.microsoft.com/office/2006/metadata/properties" ma:root="true" ma:fieldsID="e89b23fe612322a0cb6e28952b03ae4d" ns2:_="" ns3:_="">
    <xsd:import namespace="20c4e241-0e77-4dbe-a34e-9471f6431dd1"/>
    <xsd:import namespace="b12de345-ec4d-48db-9a4e-db4afc95449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0c4e241-0e77-4dbe-a34e-9471f6431dd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d6a4583c-8bc8-4f82-b2d8-7470b30fc05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12de345-ec4d-48db-9a4e-db4afc95449c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7ee84a05-fb45-4bd8-a1f2-ad0d09f79ea4}" ma:internalName="TaxCatchAll" ma:showField="CatchAllData" ma:web="b12de345-ec4d-48db-9a4e-db4afc95449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12de345-ec4d-48db-9a4e-db4afc95449c" xsi:nil="true"/>
    <lcf76f155ced4ddcb4097134ff3c332f xmlns="20c4e241-0e77-4dbe-a34e-9471f6431dd1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0CFC73D-61D7-4166-BA40-1FC4A7C8145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0c4e241-0e77-4dbe-a34e-9471f6431dd1"/>
    <ds:schemaRef ds:uri="b12de345-ec4d-48db-9a4e-db4afc95449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9B169BA-1FDA-4972-A45E-970E663E338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61985DB-1104-4C3D-A2BE-AA4261DD7095}">
  <ds:schemaRefs>
    <ds:schemaRef ds:uri="http://schemas.microsoft.com/office/2006/metadata/properties"/>
    <ds:schemaRef ds:uri="http://schemas.microsoft.com/office/infopath/2007/PartnerControls"/>
    <ds:schemaRef ds:uri="b12de345-ec4d-48db-9a4e-db4afc95449c"/>
    <ds:schemaRef ds:uri="20c4e241-0e77-4dbe-a34e-9471f6431dd1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231</TotalTime>
  <Words>263</Words>
  <Application>Microsoft Office PowerPoint</Application>
  <PresentationFormat>A4 Paper (210x297 mm)</PresentationFormat>
  <Paragraphs>47</Paragraphs>
  <Slides>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Jennings</dc:creator>
  <cp:lastModifiedBy>Louisa Collidge</cp:lastModifiedBy>
  <cp:revision>314</cp:revision>
  <dcterms:created xsi:type="dcterms:W3CDTF">2022-02-01T11:05:46Z</dcterms:created>
  <dcterms:modified xsi:type="dcterms:W3CDTF">2026-01-06T10:30:18Z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0x010100A1999A5F6276624E8C86DBB17BCA22EA</vt:lpwstr>
  </property>
  <property fmtid="{D5CDD505-2E9C-101B-9397-08002B2CF9AE}" pid="3" name="MediaServiceImageTags">
    <vt:lpwstr/>
  </property>
</Properties>
</file>