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19E7"/>
    <a:srgbClr val="B85410"/>
    <a:srgbClr val="EE6EA8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B648D6-3412-4DF8-9F7C-6AAF6AD0E5F4}" v="5" dt="2025-10-12T09:48:01.1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3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aine Greenaway" userId="be3f84e2-4b75-49a4-a684-317b21c5f8a4" providerId="ADAL" clId="{80495262-90A4-476C-A981-65372BB19774}"/>
    <pc:docChg chg="modSld">
      <pc:chgData name="Elaine Greenaway" userId="be3f84e2-4b75-49a4-a684-317b21c5f8a4" providerId="ADAL" clId="{80495262-90A4-476C-A981-65372BB19774}" dt="2025-10-12T09:48:01.126" v="322" actId="478"/>
      <pc:docMkLst>
        <pc:docMk/>
      </pc:docMkLst>
      <pc:sldChg chg="delSp modSp mod setBg">
        <pc:chgData name="Elaine Greenaway" userId="be3f84e2-4b75-49a4-a684-317b21c5f8a4" providerId="ADAL" clId="{80495262-90A4-476C-A981-65372BB19774}" dt="2025-10-12T09:48:01.126" v="322" actId="478"/>
        <pc:sldMkLst>
          <pc:docMk/>
          <pc:sldMk cId="1740846424" sldId="259"/>
        </pc:sldMkLst>
        <pc:spChg chg="mod">
          <ac:chgData name="Elaine Greenaway" userId="be3f84e2-4b75-49a4-a684-317b21c5f8a4" providerId="ADAL" clId="{80495262-90A4-476C-A981-65372BB19774}" dt="2025-10-12T09:47:40.169" v="321" actId="1076"/>
          <ac:spMkLst>
            <pc:docMk/>
            <pc:sldMk cId="1740846424" sldId="259"/>
            <ac:spMk id="2" creationId="{9709676B-7FE6-4D71-9CA5-0B12A102C4C4}"/>
          </ac:spMkLst>
        </pc:spChg>
        <pc:spChg chg="mod">
          <ac:chgData name="Elaine Greenaway" userId="be3f84e2-4b75-49a4-a684-317b21c5f8a4" providerId="ADAL" clId="{80495262-90A4-476C-A981-65372BB19774}" dt="2025-10-12T09:47:23.832" v="320" actId="1076"/>
          <ac:spMkLst>
            <pc:docMk/>
            <pc:sldMk cId="1740846424" sldId="259"/>
            <ac:spMk id="3" creationId="{75D6C3C3-AC62-497D-97B8-765513714663}"/>
          </ac:spMkLst>
        </pc:spChg>
        <pc:spChg chg="mod">
          <ac:chgData name="Elaine Greenaway" userId="be3f84e2-4b75-49a4-a684-317b21c5f8a4" providerId="ADAL" clId="{80495262-90A4-476C-A981-65372BB19774}" dt="2025-10-12T09:42:23.890" v="188" actId="20577"/>
          <ac:spMkLst>
            <pc:docMk/>
            <pc:sldMk cId="1740846424" sldId="259"/>
            <ac:spMk id="4" creationId="{420A3E73-D971-4263-A1E2-D85D564ECEFD}"/>
          </ac:spMkLst>
        </pc:spChg>
        <pc:spChg chg="mod">
          <ac:chgData name="Elaine Greenaway" userId="be3f84e2-4b75-49a4-a684-317b21c5f8a4" providerId="ADAL" clId="{80495262-90A4-476C-A981-65372BB19774}" dt="2025-10-12T09:40:37.634" v="144" actId="1076"/>
          <ac:spMkLst>
            <pc:docMk/>
            <pc:sldMk cId="1740846424" sldId="259"/>
            <ac:spMk id="5" creationId="{7815C57E-CA20-47F3-BAD8-FAC3ECBCE463}"/>
          </ac:spMkLst>
        </pc:spChg>
        <pc:spChg chg="mod">
          <ac:chgData name="Elaine Greenaway" userId="be3f84e2-4b75-49a4-a684-317b21c5f8a4" providerId="ADAL" clId="{80495262-90A4-476C-A981-65372BB19774}" dt="2025-10-12T09:41:36.747" v="167" actId="20577"/>
          <ac:spMkLst>
            <pc:docMk/>
            <pc:sldMk cId="1740846424" sldId="259"/>
            <ac:spMk id="6" creationId="{1C38222C-E7C5-4EFB-9D0A-8F7EB651F50C}"/>
          </ac:spMkLst>
        </pc:spChg>
        <pc:spChg chg="mod">
          <ac:chgData name="Elaine Greenaway" userId="be3f84e2-4b75-49a4-a684-317b21c5f8a4" providerId="ADAL" clId="{80495262-90A4-476C-A981-65372BB19774}" dt="2025-10-12T09:47:08.510" v="319" actId="1076"/>
          <ac:spMkLst>
            <pc:docMk/>
            <pc:sldMk cId="1740846424" sldId="259"/>
            <ac:spMk id="7" creationId="{9BB6661E-C2D6-44E3-B967-E118C77B4A57}"/>
          </ac:spMkLst>
        </pc:spChg>
        <pc:spChg chg="mod">
          <ac:chgData name="Elaine Greenaway" userId="be3f84e2-4b75-49a4-a684-317b21c5f8a4" providerId="ADAL" clId="{80495262-90A4-476C-A981-65372BB19774}" dt="2025-10-12T09:40:28.848" v="143" actId="1076"/>
          <ac:spMkLst>
            <pc:docMk/>
            <pc:sldMk cId="1740846424" sldId="259"/>
            <ac:spMk id="8" creationId="{13B44B38-1008-4759-9462-77B47370745F}"/>
          </ac:spMkLst>
        </pc:spChg>
        <pc:spChg chg="mod">
          <ac:chgData name="Elaine Greenaway" userId="be3f84e2-4b75-49a4-a684-317b21c5f8a4" providerId="ADAL" clId="{80495262-90A4-476C-A981-65372BB19774}" dt="2025-10-12T09:36:33.967" v="126" actId="20577"/>
          <ac:spMkLst>
            <pc:docMk/>
            <pc:sldMk cId="1740846424" sldId="259"/>
            <ac:spMk id="9" creationId="{B560E219-9AAC-45B0-ADCB-B7C46937089C}"/>
          </ac:spMkLst>
        </pc:spChg>
        <pc:picChg chg="del mod">
          <ac:chgData name="Elaine Greenaway" userId="be3f84e2-4b75-49a4-a684-317b21c5f8a4" providerId="ADAL" clId="{80495262-90A4-476C-A981-65372BB19774}" dt="2025-10-12T09:48:01.126" v="322" actId="478"/>
          <ac:picMkLst>
            <pc:docMk/>
            <pc:sldMk cId="1740846424" sldId="259"/>
            <ac:picMk id="2052" creationId="{942822F4-F4A0-4AE5-A502-C3E922B90D3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35C3E-4B2E-40B9-9E9A-0065888CFC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EC18E6-7F4A-4609-A871-CDECAC711E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73675-339E-42D6-93CE-D16E0C84A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552B50-C750-46AC-BB38-33F4CE1A4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8776F1-B242-4C50-8715-A7DA56765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5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5122-9C71-4A3B-B5CC-B825B5843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6194C-AA86-4C52-B0FB-82F8114B23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6374E-56D7-410B-9A6D-6933CCCE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6EF103-95C0-4ACC-B53B-85ED3F963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F232D-1DA4-436B-B364-7EA54C4E6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477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A7013-C9C7-4F54-829E-A748082F8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4EDDEA-18C7-4E30-97B1-0D2E0AE3D4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7DD40-EFB0-426B-AF77-BEAF50FC6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02319-0967-4159-AE77-9436F07C1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C3E2F-6DAF-4D6F-A2E2-7A898E2D4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430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1AE0D-D432-487D-A040-8C8085FE3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E5546-3148-4D6E-8361-15AD95038B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34510A-861D-4D5A-9800-6B6F4D0B5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2CA1FC-FBEB-4C03-A188-AA66BBDA2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1E5886-4D5A-4A31-9D1C-2937F5CA1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6C1EE-CB1D-4A6F-BDAF-F406BC4E6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43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37440-5797-4FC9-BE9E-36892B858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21E3BF-01A8-45B3-8ADB-D63D194E0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2BF41E-9F6C-41BC-BB33-BB9005EEC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22CB4C-9CC1-4C94-BA0D-AE27559383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DEBCBF-0D45-4DF0-B776-56168C27F8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6DB2BB-D3B2-44A3-BA9B-B2E36454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EC96B8-1E6F-443F-917F-8F24AD590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2D8008-4E68-4901-8B76-DF3DB6FCB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27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A4707-D2A8-4001-8747-710AF1A0C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8E0B80-DC03-43CA-94FC-618500958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DCA129-4D07-441F-936B-35B8D57A4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CCFAEA-2CF1-4307-A5ED-4B0113872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855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F25E77-9028-4ED6-A1F4-3D98E2057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B84714-2C7D-4C95-8A90-7A02929D2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5FCEFF-92F2-44C1-AAA8-7A880AF0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171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F7CD0-3A7E-40F9-B131-6F40DC47A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7B814-0828-4C21-B355-A045261B2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93052C-18EA-40E9-B1B7-86577749B3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86FFA3-A6CA-4416-BE3A-8D8096DD4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BADBFD-D711-4214-8A8C-298B6BF72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C7F4FC-0BC6-4B81-AA26-2DA5C2D45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8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C6D03-95A1-4750-B834-80531ADC8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552093-50D0-4B89-9D62-7404EF3C62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39E09B-2551-488D-B250-7174D9C43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5FE2C-F98D-419F-A042-0C0232BE3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423EA0-0E2A-4C6F-A0C4-E30E50F54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13BDD9-33AE-4324-86B4-A3E1C8756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38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9F10E-230F-4792-B3ED-28179F105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E39B97-1D27-4EA9-AD0E-ED4343F3E9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5BDE0E-E2CB-460E-BE6A-5DE5C969D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8459E-8403-41EE-854D-47E263C67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38C508-A0C3-40A0-94FE-5B10A7E78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004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D333FB-205C-4646-82D3-44D3A5717F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67047F-8E6E-4342-8779-F3FBE3335D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B314C-0A67-4784-B7A8-06B17DBEF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82F89-F764-451D-ABBC-8DED65881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D8D6C6-4ECA-4716-96B9-BA85320DF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831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3505DA-3A1E-4006-8346-C80116C9F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D335F7-F60B-477B-B22C-E9D4D3433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EDC4DA-908F-415A-B643-44185A9FE0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BFF71-2958-45C3-BD61-FBF2A1A4EC10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C4348F-224B-42D6-9B0A-3217DFCD2D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C5AD4-9E9C-46BF-90BA-311CA58EA0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E41C7-D916-4CC6-B6B7-80CCD42659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8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09676B-7FE6-4D71-9CA5-0B12A102C4C4}"/>
              </a:ext>
            </a:extLst>
          </p:cNvPr>
          <p:cNvSpPr txBox="1"/>
          <p:nvPr/>
        </p:nvSpPr>
        <p:spPr>
          <a:xfrm>
            <a:off x="4518004" y="1823545"/>
            <a:ext cx="3909391" cy="233910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Physical Development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The key principle is to develop their fine and gross motor skills to support them in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Putting on and taking off their coats and shoes independently, managing to manipulate zips and buttons independently.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Participating in PE lessons: gymnastics, stretching, curling and tackling obstacle courses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Ensuring that pencils and scissors are held correctly, engaging in playdough-based activities to support muscle development and strength.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6C3C3-AC62-497D-97B8-765513714663}"/>
              </a:ext>
            </a:extLst>
          </p:cNvPr>
          <p:cNvSpPr txBox="1"/>
          <p:nvPr/>
        </p:nvSpPr>
        <p:spPr>
          <a:xfrm>
            <a:off x="8673305" y="1823545"/>
            <a:ext cx="3268396" cy="236988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Personal, Social and Emotional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Arrive at school happy and ready to learn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Greet other children and adults using their manners and kind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Play cooperatively with peers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Line and queue up patiently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Express how they feel and listen to how others feel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Manage own basic hygiene needs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0A3E73-D971-4263-A1E2-D85D564ECEFD}"/>
              </a:ext>
            </a:extLst>
          </p:cNvPr>
          <p:cNvSpPr txBox="1"/>
          <p:nvPr/>
        </p:nvSpPr>
        <p:spPr>
          <a:xfrm>
            <a:off x="238538" y="4722134"/>
            <a:ext cx="2756452" cy="196977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Literacy </a:t>
            </a:r>
            <a:r>
              <a:rPr lang="en-GB" sz="900" dirty="0">
                <a:latin typeface="Comic Sans MS" panose="030F0702030302020204" pitchFamily="66" charset="0"/>
              </a:rPr>
              <a:t>(reading, writing, transcription)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Learning to associate a letter with each of the taught sounds in Sounds Write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Reading simple words in line with their phonics knowledge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Writing some recognisable letters, forming simple CVC words in line with their phonics knowledge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15C57E-CA20-47F3-BAD8-FAC3ECBCE463}"/>
              </a:ext>
            </a:extLst>
          </p:cNvPr>
          <p:cNvSpPr txBox="1"/>
          <p:nvPr/>
        </p:nvSpPr>
        <p:spPr>
          <a:xfrm>
            <a:off x="6188762" y="4573091"/>
            <a:ext cx="2822715" cy="215443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Understanding the World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 children will explore habitats found in woodland areas,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 children will explore how the nights are changing and getting darker</a:t>
            </a:r>
            <a:r>
              <a:rPr lang="en-GB" sz="1200" dirty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They’ll observe any changes to the vegetables they planted previously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They’ll begin to learn about nativity plays and why Christians perform these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38222C-E7C5-4EFB-9D0A-8F7EB651F50C}"/>
              </a:ext>
            </a:extLst>
          </p:cNvPr>
          <p:cNvSpPr txBox="1"/>
          <p:nvPr/>
        </p:nvSpPr>
        <p:spPr>
          <a:xfrm>
            <a:off x="9236765" y="4388425"/>
            <a:ext cx="2756452" cy="233910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Expressive Arts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The children will have opportunities to express themselves in many ways: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Performing songs, rhymes, poems and stories</a:t>
            </a: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</a:rPr>
              <a:t>E</a:t>
            </a: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xploring a variety of materials, tools </a:t>
            </a: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and techniques.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Making use of props and materials when role playing characters in narratives and stories.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B6661E-C2D6-44E3-B967-E118C77B4A57}"/>
              </a:ext>
            </a:extLst>
          </p:cNvPr>
          <p:cNvSpPr txBox="1"/>
          <p:nvPr/>
        </p:nvSpPr>
        <p:spPr>
          <a:xfrm>
            <a:off x="238538" y="1828614"/>
            <a:ext cx="4033556" cy="2523768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Communication and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 children will continue the </a:t>
            </a:r>
            <a:r>
              <a:rPr lang="en-GB" sz="1200" i="1" dirty="0">
                <a:latin typeface="Comic Sans MS" panose="030F0702030302020204" pitchFamily="66" charset="0"/>
              </a:rPr>
              <a:t>Sounds Write</a:t>
            </a:r>
            <a:r>
              <a:rPr lang="en-GB" sz="1200" dirty="0">
                <a:latin typeface="Comic Sans MS" panose="030F0702030302020204" pitchFamily="66" charset="0"/>
              </a:rPr>
              <a:t> phonics program to support their language development.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They’ll be exposed to a variety of rich vocabulary through daily stories, beginning to join in with familiar phrases.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They’ll be encouraged to ask questions and talk  about things they’ve heard to develop their understanding.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omic Sans MS" panose="030F0702030302020204" pitchFamily="66" charset="0"/>
              </a:rPr>
              <a:t>They’ll be orally constructing sentences and beginning to write simple words and short phrases.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B44B38-1008-4759-9462-77B47370745F}"/>
              </a:ext>
            </a:extLst>
          </p:cNvPr>
          <p:cNvSpPr txBox="1"/>
          <p:nvPr/>
        </p:nvSpPr>
        <p:spPr>
          <a:xfrm>
            <a:off x="3207022" y="4672953"/>
            <a:ext cx="2756452" cy="2018951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Mathematics</a:t>
            </a:r>
          </a:p>
          <a:p>
            <a:r>
              <a:rPr lang="en-GB" sz="1100" dirty="0">
                <a:latin typeface="Comic Sans MS" panose="030F0702030302020204" pitchFamily="66" charset="0"/>
              </a:rPr>
              <a:t>The children will continue to engage with maths through stories through: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epresenting numbers 4 and 5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omposition of 4 and 5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subitising</a:t>
            </a:r>
            <a:endParaRPr lang="en-GB" sz="12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ne more and one less within 5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xploring patterns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dentifying shapes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2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positional language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60E219-9AAC-45B0-ADCB-B7C46937089C}"/>
              </a:ext>
            </a:extLst>
          </p:cNvPr>
          <p:cNvSpPr txBox="1"/>
          <p:nvPr/>
        </p:nvSpPr>
        <p:spPr>
          <a:xfrm>
            <a:off x="1205945" y="115190"/>
            <a:ext cx="9647583" cy="1492716"/>
          </a:xfrm>
          <a:prstGeom prst="rect">
            <a:avLst/>
          </a:prstGeom>
          <a:solidFill>
            <a:srgbClr val="9919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latin typeface="Comic Sans MS" panose="030F0702030302020204" pitchFamily="66" charset="0"/>
              </a:rPr>
              <a:t>EYFS Autumn 2 Night and Day – I wonder which animals I will find in the woods?</a:t>
            </a:r>
          </a:p>
          <a:p>
            <a:pPr algn="ctr"/>
            <a:r>
              <a:rPr lang="en-GB" sz="1500" dirty="0">
                <a:latin typeface="Comic Sans MS" panose="030F0702030302020204" pitchFamily="66" charset="0"/>
              </a:rPr>
              <a:t>There’s something magical about exploring a woodland area and wondering which creatures you might discover. This topic uses the story ‘The Gruffalo’ and ‘Owl Babies’, amongst other exciting reads, to inspire our own nature-filled forest adventures. The children will learn about differences between </a:t>
            </a:r>
            <a:br>
              <a:rPr lang="en-GB" sz="1500" dirty="0">
                <a:latin typeface="Comic Sans MS" panose="030F0702030302020204" pitchFamily="66" charset="0"/>
              </a:rPr>
            </a:br>
            <a:r>
              <a:rPr lang="en-GB" sz="1500" dirty="0">
                <a:latin typeface="Comic Sans MS" panose="030F0702030302020204" pitchFamily="66" charset="0"/>
              </a:rPr>
              <a:t>night and day, including which animals might be awake and when. They’ll also learn about past </a:t>
            </a:r>
            <a:br>
              <a:rPr lang="en-GB" sz="1500" dirty="0">
                <a:latin typeface="Comic Sans MS" panose="030F0702030302020204" pitchFamily="66" charset="0"/>
              </a:rPr>
            </a:br>
            <a:r>
              <a:rPr lang="en-GB" sz="1500" dirty="0">
                <a:latin typeface="Comic Sans MS" panose="030F0702030302020204" pitchFamily="66" charset="0"/>
              </a:rPr>
              <a:t>events through celebrating Bonfire Night and Diwali.</a:t>
            </a:r>
          </a:p>
        </p:txBody>
      </p:sp>
      <p:pic>
        <p:nvPicPr>
          <p:cNvPr id="1026" name="Picture 2" descr="https://pictures.abebooks.com/isbn/9781564021014-u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9654">
            <a:off x="10707316" y="204101"/>
            <a:ext cx="1341216" cy="1118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/>
          <p:nvPr/>
        </p:nvPicPr>
        <p:blipFill>
          <a:blip r:embed="rId3"/>
          <a:stretch>
            <a:fillRect/>
          </a:stretch>
        </p:blipFill>
        <p:spPr>
          <a:xfrm rot="20694211">
            <a:off x="206382" y="140823"/>
            <a:ext cx="1165225" cy="14414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0846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0eee9d5-c37b-433f-b385-d21e22ce6b6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A6AD7AF7E9154EB77F3BD7ADC425FA" ma:contentTypeVersion="16" ma:contentTypeDescription="Create a new document." ma:contentTypeScope="" ma:versionID="1fb517fe6b77c6f74dd23b9609ce68fc">
  <xsd:schema xmlns:xsd="http://www.w3.org/2001/XMLSchema" xmlns:xs="http://www.w3.org/2001/XMLSchema" xmlns:p="http://schemas.microsoft.com/office/2006/metadata/properties" xmlns:ns3="b0eee9d5-c37b-433f-b385-d21e22ce6b6e" xmlns:ns4="bed85b81-eed6-4f8a-8211-43f75061bd60" targetNamespace="http://schemas.microsoft.com/office/2006/metadata/properties" ma:root="true" ma:fieldsID="227c0638ddb4fb38343598cb66d09ab5" ns3:_="" ns4:_="">
    <xsd:import namespace="b0eee9d5-c37b-433f-b385-d21e22ce6b6e"/>
    <xsd:import namespace="bed85b81-eed6-4f8a-8211-43f75061bd6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_activity" minOccurs="0"/>
                <xsd:element ref="ns3:MediaLengthInSecond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ee9d5-c37b-433f-b385-d21e22ce6b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d85b81-eed6-4f8a-8211-43f75061bd60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C0020F-11F5-458A-8345-19BB57895A07}">
  <ds:schemaRefs>
    <ds:schemaRef ds:uri="http://purl.org/dc/elements/1.1/"/>
    <ds:schemaRef ds:uri="http://purl.org/dc/dcmitype/"/>
    <ds:schemaRef ds:uri="http://schemas.microsoft.com/office/2006/documentManagement/types"/>
    <ds:schemaRef ds:uri="http://www.w3.org/XML/1998/namespace"/>
    <ds:schemaRef ds:uri="http://purl.org/dc/terms/"/>
    <ds:schemaRef ds:uri="bed85b81-eed6-4f8a-8211-43f75061bd60"/>
    <ds:schemaRef ds:uri="b0eee9d5-c37b-433f-b385-d21e22ce6b6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12EAB52-C211-4E2B-B6D5-A3284DA969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0C04B5-98E3-4617-B467-5672B74079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eee9d5-c37b-433f-b385-d21e22ce6b6e"/>
    <ds:schemaRef ds:uri="bed85b81-eed6-4f8a-8211-43f75061bd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468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speight</dc:creator>
  <cp:lastModifiedBy>Elaine Greenaway</cp:lastModifiedBy>
  <cp:revision>16</cp:revision>
  <cp:lastPrinted>2024-10-29T16:32:41Z</cp:lastPrinted>
  <dcterms:created xsi:type="dcterms:W3CDTF">2021-06-29T08:21:50Z</dcterms:created>
  <dcterms:modified xsi:type="dcterms:W3CDTF">2025-10-12T09:48:11Z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0x0101002CA6AD7AF7E9154EB77F3BD7ADC425FA</vt:lpwstr>
  </property>
</Properties>
</file>