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8"/>
  </p:notesMasterIdLst>
  <p:sldIdLst>
    <p:sldId id="261" r:id="rId5"/>
    <p:sldId id="263" r:id="rId6"/>
    <p:sldId id="262" r:id="rId7"/>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946D"/>
    <a:srgbClr val="F4733D"/>
    <a:srgbClr val="FABF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423E35-6EEA-DB75-6FF3-BCEB596C2600}" v="348" dt="2025-09-18T19:45:56.8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5"/>
  </p:normalViewPr>
  <p:slideViewPr>
    <p:cSldViewPr snapToGrid="0" snapToObjects="1">
      <p:cViewPr varScale="1">
        <p:scale>
          <a:sx n="48" d="100"/>
          <a:sy n="48" d="100"/>
        </p:scale>
        <p:origin x="2358"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22A062E-808A-45ED-9F7D-006172AA4F0B}" type="datetimeFigureOut">
              <a:rPr lang="en-GB" smtClean="0"/>
              <a:t>07/10/2025</a:t>
            </a:fld>
            <a:endParaRPr lang="en-GB"/>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EDD5804-4280-4995-A1B6-7C8AD59DD31A}" type="slidenum">
              <a:rPr lang="en-GB" smtClean="0"/>
              <a:t>‹#›</a:t>
            </a:fld>
            <a:endParaRPr lang="en-GB"/>
          </a:p>
        </p:txBody>
      </p:sp>
    </p:spTree>
    <p:extLst>
      <p:ext uri="{BB962C8B-B14F-4D97-AF65-F5344CB8AC3E}">
        <p14:creationId xmlns:p14="http://schemas.microsoft.com/office/powerpoint/2010/main" val="4043846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EDD5804-4280-4995-A1B6-7C8AD59DD31A}" type="slidenum">
              <a:rPr lang="en-GB" smtClean="0"/>
              <a:t>1</a:t>
            </a:fld>
            <a:endParaRPr lang="en-GB"/>
          </a:p>
        </p:txBody>
      </p:sp>
    </p:spTree>
    <p:extLst>
      <p:ext uri="{BB962C8B-B14F-4D97-AF65-F5344CB8AC3E}">
        <p14:creationId xmlns:p14="http://schemas.microsoft.com/office/powerpoint/2010/main" val="32511998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E18FB-7DA5-B9BE-38EA-027A9BC2A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5C99CF-2EB6-1C4C-95AA-71B1805FFB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166C22-789C-A3EC-D75D-1D0E814396F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B26B214-D563-2690-05CA-5954270A2789}"/>
              </a:ext>
            </a:extLst>
          </p:cNvPr>
          <p:cNvSpPr>
            <a:spLocks noGrp="1"/>
          </p:cNvSpPr>
          <p:nvPr>
            <p:ph type="sldNum" sz="quarter" idx="5"/>
          </p:nvPr>
        </p:nvSpPr>
        <p:spPr/>
        <p:txBody>
          <a:bodyPr/>
          <a:lstStyle/>
          <a:p>
            <a:fld id="{1EDD5804-4280-4995-A1B6-7C8AD59DD31A}" type="slidenum">
              <a:rPr lang="en-GB" smtClean="0"/>
              <a:t>2</a:t>
            </a:fld>
            <a:endParaRPr lang="en-GB"/>
          </a:p>
        </p:txBody>
      </p:sp>
    </p:spTree>
    <p:extLst>
      <p:ext uri="{BB962C8B-B14F-4D97-AF65-F5344CB8AC3E}">
        <p14:creationId xmlns:p14="http://schemas.microsoft.com/office/powerpoint/2010/main" val="2474764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2D7DB-301A-D804-915B-922A12F882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47FFE5-0565-59A7-289E-AC63A72C18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5506EB-7C8D-A91E-1727-E9C833FF4DF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9E8C0F6-0B98-2C3E-5145-B7FA3E0BBB0E}"/>
              </a:ext>
            </a:extLst>
          </p:cNvPr>
          <p:cNvSpPr>
            <a:spLocks noGrp="1"/>
          </p:cNvSpPr>
          <p:nvPr>
            <p:ph type="sldNum" sz="quarter" idx="5"/>
          </p:nvPr>
        </p:nvSpPr>
        <p:spPr/>
        <p:txBody>
          <a:bodyPr/>
          <a:lstStyle/>
          <a:p>
            <a:fld id="{1EDD5804-4280-4995-A1B6-7C8AD59DD31A}" type="slidenum">
              <a:rPr lang="en-GB" smtClean="0"/>
              <a:t>3</a:t>
            </a:fld>
            <a:endParaRPr lang="en-GB"/>
          </a:p>
        </p:txBody>
      </p:sp>
    </p:spTree>
    <p:extLst>
      <p:ext uri="{BB962C8B-B14F-4D97-AF65-F5344CB8AC3E}">
        <p14:creationId xmlns:p14="http://schemas.microsoft.com/office/powerpoint/2010/main" val="3261042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F16C53F-9F46-E24D-968B-445406C215E9}" type="datetimeFigureOut">
              <a:rPr lang="en-GB" smtClean="0"/>
              <a:t>07/10/2025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5A7C09-1BEA-054C-B3D6-DE2A5EB6A8ED}" type="slidenum">
              <a:rPr lang="en-GB" smtClean="0"/>
              <a:t>‹#›</a:t>
            </a:fld>
            <a:endParaRPr lang="en-GB"/>
          </a:p>
        </p:txBody>
      </p:sp>
    </p:spTree>
    <p:extLst>
      <p:ext uri="{BB962C8B-B14F-4D97-AF65-F5344CB8AC3E}">
        <p14:creationId xmlns:p14="http://schemas.microsoft.com/office/powerpoint/2010/main" val="15120503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F16C53F-9F46-E24D-968B-445406C215E9}" type="datetimeFigureOut">
              <a:rPr lang="en-GB" smtClean="0"/>
              <a:t>07/10/2025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5A7C09-1BEA-054C-B3D6-DE2A5EB6A8ED}" type="slidenum">
              <a:rPr lang="en-GB" smtClean="0"/>
              <a:t>‹#›</a:t>
            </a:fld>
            <a:endParaRPr lang="en-GB"/>
          </a:p>
        </p:txBody>
      </p:sp>
    </p:spTree>
    <p:extLst>
      <p:ext uri="{BB962C8B-B14F-4D97-AF65-F5344CB8AC3E}">
        <p14:creationId xmlns:p14="http://schemas.microsoft.com/office/powerpoint/2010/main" val="21164463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F16C53F-9F46-E24D-968B-445406C215E9}" type="datetimeFigureOut">
              <a:rPr lang="en-GB" smtClean="0"/>
              <a:t>07/10/2025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5A7C09-1BEA-054C-B3D6-DE2A5EB6A8ED}" type="slidenum">
              <a:rPr lang="en-GB" smtClean="0"/>
              <a:t>‹#›</a:t>
            </a:fld>
            <a:endParaRPr lang="en-GB"/>
          </a:p>
        </p:txBody>
      </p:sp>
    </p:spTree>
    <p:extLst>
      <p:ext uri="{BB962C8B-B14F-4D97-AF65-F5344CB8AC3E}">
        <p14:creationId xmlns:p14="http://schemas.microsoft.com/office/powerpoint/2010/main" val="2287934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F16C53F-9F46-E24D-968B-445406C215E9}" type="datetimeFigureOut">
              <a:rPr lang="en-GB" smtClean="0"/>
              <a:t>07/10/2025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5A7C09-1BEA-054C-B3D6-DE2A5EB6A8ED}" type="slidenum">
              <a:rPr lang="en-GB" smtClean="0"/>
              <a:t>‹#›</a:t>
            </a:fld>
            <a:endParaRPr lang="en-GB"/>
          </a:p>
        </p:txBody>
      </p:sp>
    </p:spTree>
    <p:extLst>
      <p:ext uri="{BB962C8B-B14F-4D97-AF65-F5344CB8AC3E}">
        <p14:creationId xmlns:p14="http://schemas.microsoft.com/office/powerpoint/2010/main" val="1551717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F16C53F-9F46-E24D-968B-445406C215E9}" type="datetimeFigureOut">
              <a:rPr lang="en-GB" smtClean="0"/>
              <a:t>07/10/2025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55A7C09-1BEA-054C-B3D6-DE2A5EB6A8ED}" type="slidenum">
              <a:rPr lang="en-GB" smtClean="0"/>
              <a:t>‹#›</a:t>
            </a:fld>
            <a:endParaRPr lang="en-GB"/>
          </a:p>
        </p:txBody>
      </p:sp>
    </p:spTree>
    <p:extLst>
      <p:ext uri="{BB962C8B-B14F-4D97-AF65-F5344CB8AC3E}">
        <p14:creationId xmlns:p14="http://schemas.microsoft.com/office/powerpoint/2010/main" val="1653938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F16C53F-9F46-E24D-968B-445406C215E9}" type="datetimeFigureOut">
              <a:rPr lang="en-GB" smtClean="0"/>
              <a:t>07/10/2025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5A7C09-1BEA-054C-B3D6-DE2A5EB6A8ED}" type="slidenum">
              <a:rPr lang="en-GB" smtClean="0"/>
              <a:t>‹#›</a:t>
            </a:fld>
            <a:endParaRPr lang="en-GB"/>
          </a:p>
        </p:txBody>
      </p:sp>
    </p:spTree>
    <p:extLst>
      <p:ext uri="{BB962C8B-B14F-4D97-AF65-F5344CB8AC3E}">
        <p14:creationId xmlns:p14="http://schemas.microsoft.com/office/powerpoint/2010/main" val="1034245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16C53F-9F46-E24D-968B-445406C215E9}" type="datetimeFigureOut">
              <a:rPr lang="en-GB" smtClean="0"/>
              <a:t>07/10/2025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55A7C09-1BEA-054C-B3D6-DE2A5EB6A8ED}" type="slidenum">
              <a:rPr lang="en-GB" smtClean="0"/>
              <a:t>‹#›</a:t>
            </a:fld>
            <a:endParaRPr lang="en-GB"/>
          </a:p>
        </p:txBody>
      </p:sp>
    </p:spTree>
    <p:extLst>
      <p:ext uri="{BB962C8B-B14F-4D97-AF65-F5344CB8AC3E}">
        <p14:creationId xmlns:p14="http://schemas.microsoft.com/office/powerpoint/2010/main" val="5449601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4F16C53F-9F46-E24D-968B-445406C215E9}" type="datetimeFigureOut">
              <a:rPr lang="en-GB" smtClean="0"/>
              <a:t>07/10/2025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5A7C09-1BEA-054C-B3D6-DE2A5EB6A8ED}" type="slidenum">
              <a:rPr lang="en-GB" smtClean="0"/>
              <a:t>‹#›</a:t>
            </a:fld>
            <a:endParaRPr lang="en-GB"/>
          </a:p>
        </p:txBody>
      </p:sp>
    </p:spTree>
    <p:extLst>
      <p:ext uri="{BB962C8B-B14F-4D97-AF65-F5344CB8AC3E}">
        <p14:creationId xmlns:p14="http://schemas.microsoft.com/office/powerpoint/2010/main" val="3157294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4F16C53F-9F46-E24D-968B-445406C215E9}" type="datetimeFigureOut">
              <a:rPr lang="en-GB" smtClean="0"/>
              <a:t>07/10/2025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5A7C09-1BEA-054C-B3D6-DE2A5EB6A8ED}" type="slidenum">
              <a:rPr lang="en-GB" smtClean="0"/>
              <a:t>‹#›</a:t>
            </a:fld>
            <a:endParaRPr lang="en-GB"/>
          </a:p>
        </p:txBody>
      </p:sp>
    </p:spTree>
    <p:extLst>
      <p:ext uri="{BB962C8B-B14F-4D97-AF65-F5344CB8AC3E}">
        <p14:creationId xmlns:p14="http://schemas.microsoft.com/office/powerpoint/2010/main" val="1679907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F16C53F-9F46-E24D-968B-445406C215E9}" type="datetimeFigureOut">
              <a:rPr lang="en-GB" smtClean="0"/>
              <a:t>07/10/2025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5A7C09-1BEA-054C-B3D6-DE2A5EB6A8ED}" type="slidenum">
              <a:rPr lang="en-GB" smtClean="0"/>
              <a:t>‹#›</a:t>
            </a:fld>
            <a:endParaRPr lang="en-GB"/>
          </a:p>
        </p:txBody>
      </p:sp>
    </p:spTree>
    <p:extLst>
      <p:ext uri="{BB962C8B-B14F-4D97-AF65-F5344CB8AC3E}">
        <p14:creationId xmlns:p14="http://schemas.microsoft.com/office/powerpoint/2010/main" val="17598215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F16C53F-9F46-E24D-968B-445406C215E9}" type="datetimeFigureOut">
              <a:rPr lang="en-GB" smtClean="0"/>
              <a:t>07/10/2025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5A7C09-1BEA-054C-B3D6-DE2A5EB6A8ED}" type="slidenum">
              <a:rPr lang="en-GB" smtClean="0"/>
              <a:t>‹#›</a:t>
            </a:fld>
            <a:endParaRPr lang="en-GB"/>
          </a:p>
        </p:txBody>
      </p:sp>
    </p:spTree>
    <p:extLst>
      <p:ext uri="{BB962C8B-B14F-4D97-AF65-F5344CB8AC3E}">
        <p14:creationId xmlns:p14="http://schemas.microsoft.com/office/powerpoint/2010/main" val="1771225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F16C53F-9F46-E24D-968B-445406C215E9}" type="datetimeFigureOut">
              <a:rPr lang="en-GB" smtClean="0"/>
              <a:t>07/10/2025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55A7C09-1BEA-054C-B3D6-DE2A5EB6A8ED}" type="slidenum">
              <a:rPr lang="en-GB" smtClean="0"/>
              <a:t>‹#›</a:t>
            </a:fld>
            <a:endParaRPr lang="en-GB"/>
          </a:p>
        </p:txBody>
      </p:sp>
    </p:spTree>
    <p:extLst>
      <p:ext uri="{BB962C8B-B14F-4D97-AF65-F5344CB8AC3E}">
        <p14:creationId xmlns:p14="http://schemas.microsoft.com/office/powerpoint/2010/main" val="350212435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11F95CB-3461-9D47-9476-94F3633390B3}"/>
              </a:ext>
            </a:extLst>
          </p:cNvPr>
          <p:cNvSpPr txBox="1"/>
          <p:nvPr/>
        </p:nvSpPr>
        <p:spPr>
          <a:xfrm>
            <a:off x="2621251" y="9659448"/>
            <a:ext cx="1314488" cy="181268"/>
          </a:xfrm>
          <a:prstGeom prst="rect">
            <a:avLst/>
          </a:prstGeom>
          <a:noFill/>
        </p:spPr>
        <p:txBody>
          <a:bodyPr wrap="square" rtlCol="0">
            <a:spAutoFit/>
          </a:bodyPr>
          <a:lstStyle/>
          <a:p>
            <a:pPr algn="ctr"/>
            <a:r>
              <a:rPr lang="en-GB" sz="578" dirty="0">
                <a:solidFill>
                  <a:schemeClr val="bg2">
                    <a:lumMod val="90000"/>
                  </a:schemeClr>
                </a:solidFill>
                <a:latin typeface="Verdana" panose="020B0604030504040204" pitchFamily="34" charset="0"/>
                <a:ea typeface="Verdana" panose="020B0604030504040204" pitchFamily="34" charset="0"/>
                <a:cs typeface="Verdana" panose="020B0604030504040204" pitchFamily="34" charset="0"/>
              </a:rPr>
              <a:t>© 2022</a:t>
            </a:r>
          </a:p>
        </p:txBody>
      </p:sp>
      <p:sp>
        <p:nvSpPr>
          <p:cNvPr id="4" name="Rectangle 3">
            <a:extLst>
              <a:ext uri="{FF2B5EF4-FFF2-40B4-BE49-F238E27FC236}">
                <a16:creationId xmlns:a16="http://schemas.microsoft.com/office/drawing/2014/main" id="{64B83AAD-8CA8-3884-C9AB-93C8216281D4}"/>
              </a:ext>
            </a:extLst>
          </p:cNvPr>
          <p:cNvSpPr/>
          <p:nvPr/>
        </p:nvSpPr>
        <p:spPr>
          <a:xfrm>
            <a:off x="202212" y="941756"/>
            <a:ext cx="3075757" cy="6099124"/>
          </a:xfrm>
          <a:prstGeom prst="rect">
            <a:avLst/>
          </a:prstGeom>
          <a:noFill/>
          <a:ln w="28575">
            <a:solidFill>
              <a:srgbClr val="F473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FA019EDB-EDA9-4446-A313-71F2F34CE4F7}"/>
              </a:ext>
            </a:extLst>
          </p:cNvPr>
          <p:cNvSpPr txBox="1"/>
          <p:nvPr/>
        </p:nvSpPr>
        <p:spPr>
          <a:xfrm>
            <a:off x="188999" y="444054"/>
            <a:ext cx="2903998" cy="369332"/>
          </a:xfrm>
          <a:prstGeom prst="rect">
            <a:avLst/>
          </a:prstGeom>
          <a:noFill/>
        </p:spPr>
        <p:txBody>
          <a:bodyPr wrap="square" rtlCol="0">
            <a:spAutoFit/>
          </a:bodyPr>
          <a:lstStyle/>
          <a:p>
            <a:r>
              <a:rPr lang="en-GB" dirty="0"/>
              <a:t>Maths:</a:t>
            </a:r>
          </a:p>
        </p:txBody>
      </p:sp>
      <p:sp>
        <p:nvSpPr>
          <p:cNvPr id="22" name="TextBox 21">
            <a:extLst>
              <a:ext uri="{FF2B5EF4-FFF2-40B4-BE49-F238E27FC236}">
                <a16:creationId xmlns:a16="http://schemas.microsoft.com/office/drawing/2014/main" id="{70DF26B1-F83D-45CE-BBAB-94920B45DD75}"/>
              </a:ext>
            </a:extLst>
          </p:cNvPr>
          <p:cNvSpPr txBox="1"/>
          <p:nvPr/>
        </p:nvSpPr>
        <p:spPr>
          <a:xfrm>
            <a:off x="3605062" y="458739"/>
            <a:ext cx="2903998" cy="369332"/>
          </a:xfrm>
          <a:prstGeom prst="rect">
            <a:avLst/>
          </a:prstGeom>
          <a:noFill/>
        </p:spPr>
        <p:txBody>
          <a:bodyPr wrap="square" rtlCol="0">
            <a:spAutoFit/>
          </a:bodyPr>
          <a:lstStyle/>
          <a:p>
            <a:r>
              <a:rPr lang="en-GB" dirty="0"/>
              <a:t>Spelling:</a:t>
            </a:r>
          </a:p>
        </p:txBody>
      </p:sp>
      <p:sp>
        <p:nvSpPr>
          <p:cNvPr id="23" name="Rectangle 22">
            <a:extLst>
              <a:ext uri="{FF2B5EF4-FFF2-40B4-BE49-F238E27FC236}">
                <a16:creationId xmlns:a16="http://schemas.microsoft.com/office/drawing/2014/main" id="{FA3049E9-9F8F-4531-B3B4-EABEA1A0A850}"/>
              </a:ext>
            </a:extLst>
          </p:cNvPr>
          <p:cNvSpPr/>
          <p:nvPr/>
        </p:nvSpPr>
        <p:spPr>
          <a:xfrm>
            <a:off x="3605062" y="937058"/>
            <a:ext cx="2956832" cy="8521581"/>
          </a:xfrm>
          <a:prstGeom prst="rect">
            <a:avLst/>
          </a:prstGeom>
          <a:noFill/>
          <a:ln w="28575">
            <a:solidFill>
              <a:srgbClr val="F473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541155ED-B887-4938-A270-51A0378267D8}"/>
              </a:ext>
            </a:extLst>
          </p:cNvPr>
          <p:cNvSpPr txBox="1"/>
          <p:nvPr/>
        </p:nvSpPr>
        <p:spPr>
          <a:xfrm>
            <a:off x="3723322" y="989782"/>
            <a:ext cx="2799594" cy="646331"/>
          </a:xfrm>
          <a:prstGeom prst="rect">
            <a:avLst/>
          </a:prstGeom>
          <a:noFill/>
        </p:spPr>
        <p:txBody>
          <a:bodyPr wrap="square" lIns="91440" tIns="45720" rIns="91440" bIns="45720" rtlCol="0" anchor="t">
            <a:spAutoFit/>
          </a:bodyPr>
          <a:lstStyle/>
          <a:p>
            <a:endParaRPr lang="en-GB" sz="1200" dirty="0">
              <a:latin typeface="Verdana" panose="020B0604030504040204" pitchFamily="34" charset="0"/>
              <a:ea typeface="Verdana" panose="020B0604030504040204" pitchFamily="34" charset="0"/>
            </a:endParaRPr>
          </a:p>
          <a:p>
            <a:r>
              <a:rPr lang="en-GB" sz="1200" b="1" dirty="0">
                <a:latin typeface="Verdana"/>
                <a:ea typeface="Verdana"/>
              </a:rPr>
              <a:t>These will be tested in class on Friday 17</a:t>
            </a:r>
            <a:r>
              <a:rPr lang="en-GB" sz="1200" b="1" baseline="30000" dirty="0">
                <a:latin typeface="Verdana"/>
                <a:ea typeface="Verdana"/>
              </a:rPr>
              <a:t>th</a:t>
            </a:r>
            <a:r>
              <a:rPr lang="en-GB" sz="1200" b="1" dirty="0">
                <a:latin typeface="Verdana"/>
                <a:ea typeface="Verdana"/>
              </a:rPr>
              <a:t> October</a:t>
            </a:r>
          </a:p>
        </p:txBody>
      </p:sp>
      <p:sp>
        <p:nvSpPr>
          <p:cNvPr id="27" name="TextBox 26">
            <a:extLst>
              <a:ext uri="{FF2B5EF4-FFF2-40B4-BE49-F238E27FC236}">
                <a16:creationId xmlns:a16="http://schemas.microsoft.com/office/drawing/2014/main" id="{BABBD768-F0F9-489D-B9E6-C269C457F99E}"/>
              </a:ext>
            </a:extLst>
          </p:cNvPr>
          <p:cNvSpPr txBox="1"/>
          <p:nvPr/>
        </p:nvSpPr>
        <p:spPr>
          <a:xfrm>
            <a:off x="212871" y="9713"/>
            <a:ext cx="4144716" cy="369332"/>
          </a:xfrm>
          <a:prstGeom prst="rect">
            <a:avLst/>
          </a:prstGeom>
          <a:noFill/>
        </p:spPr>
        <p:txBody>
          <a:bodyPr wrap="square" lIns="91440" tIns="45720" rIns="91440" bIns="45720" rtlCol="0" anchor="t">
            <a:spAutoFit/>
          </a:bodyPr>
          <a:lstStyle/>
          <a:p>
            <a:r>
              <a:rPr lang="en-GB" u="sng" dirty="0"/>
              <a:t>Homework w/c: 10.10.2025</a:t>
            </a:r>
          </a:p>
        </p:txBody>
      </p:sp>
      <p:pic>
        <p:nvPicPr>
          <p:cNvPr id="2" name="Picture 1" descr="1,500+ Smiley Face Thumbs Up Stock Photos, Pictures ...">
            <a:extLst>
              <a:ext uri="{FF2B5EF4-FFF2-40B4-BE49-F238E27FC236}">
                <a16:creationId xmlns:a16="http://schemas.microsoft.com/office/drawing/2014/main" id="{1937C1AE-C550-7C3A-F39E-4FF8F769AEC4}"/>
              </a:ext>
            </a:extLst>
          </p:cNvPr>
          <p:cNvPicPr>
            <a:picLocks noChangeAspect="1"/>
          </p:cNvPicPr>
          <p:nvPr/>
        </p:nvPicPr>
        <p:blipFill>
          <a:blip r:embed="rId3"/>
          <a:stretch>
            <a:fillRect/>
          </a:stretch>
        </p:blipFill>
        <p:spPr>
          <a:xfrm>
            <a:off x="5269818" y="8257576"/>
            <a:ext cx="1188184" cy="1141068"/>
          </a:xfrm>
          <a:prstGeom prst="rect">
            <a:avLst/>
          </a:prstGeom>
        </p:spPr>
      </p:pic>
      <p:sp>
        <p:nvSpPr>
          <p:cNvPr id="3" name="TextBox 2">
            <a:extLst>
              <a:ext uri="{FF2B5EF4-FFF2-40B4-BE49-F238E27FC236}">
                <a16:creationId xmlns:a16="http://schemas.microsoft.com/office/drawing/2014/main" id="{4758A685-8DB8-F7A1-3A1A-0ECC223E5834}"/>
              </a:ext>
            </a:extLst>
          </p:cNvPr>
          <p:cNvSpPr txBox="1"/>
          <p:nvPr/>
        </p:nvSpPr>
        <p:spPr>
          <a:xfrm>
            <a:off x="3780669" y="5718784"/>
            <a:ext cx="2681797"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400" dirty="0"/>
              <a:t>Copy your spellings into your homework book. Then </a:t>
            </a:r>
            <a:r>
              <a:rPr lang="en-GB" sz="1400" b="1" dirty="0"/>
              <a:t>get an adult to test you </a:t>
            </a:r>
            <a:r>
              <a:rPr lang="en-GB" sz="1400" dirty="0"/>
              <a:t>on them. Write sentences for those which you get wrong to learn them. Alternatively, instead of writing sentences, create games with your adult to play using them. Remember that knowing the meaning of each word is just as important as spelling them correctly. </a:t>
            </a:r>
            <a:endParaRPr lang="en-US" sz="1400" dirty="0">
              <a:latin typeface="Verdana"/>
              <a:ea typeface="Verdana"/>
            </a:endParaRPr>
          </a:p>
        </p:txBody>
      </p:sp>
      <p:graphicFrame>
        <p:nvGraphicFramePr>
          <p:cNvPr id="12" name="Table 11">
            <a:extLst>
              <a:ext uri="{FF2B5EF4-FFF2-40B4-BE49-F238E27FC236}">
                <a16:creationId xmlns:a16="http://schemas.microsoft.com/office/drawing/2014/main" id="{BABE0D86-ED7A-FEC3-F764-90C42750A030}"/>
              </a:ext>
            </a:extLst>
          </p:cNvPr>
          <p:cNvGraphicFramePr>
            <a:graphicFrameLocks noGrp="1"/>
          </p:cNvGraphicFramePr>
          <p:nvPr>
            <p:extLst>
              <p:ext uri="{D42A27DB-BD31-4B8C-83A1-F6EECF244321}">
                <p14:modId xmlns:p14="http://schemas.microsoft.com/office/powerpoint/2010/main" val="2359341812"/>
              </p:ext>
            </p:extLst>
          </p:nvPr>
        </p:nvGraphicFramePr>
        <p:xfrm>
          <a:off x="3907824" y="1651000"/>
          <a:ext cx="2414424" cy="3979776"/>
        </p:xfrm>
        <a:graphic>
          <a:graphicData uri="http://schemas.openxmlformats.org/drawingml/2006/table">
            <a:tbl>
              <a:tblPr bandRow="1">
                <a:tableStyleId>{5C22544A-7EE6-4342-B048-85BDC9FD1C3A}</a:tableStyleId>
              </a:tblPr>
              <a:tblGrid>
                <a:gridCol w="2414424">
                  <a:extLst>
                    <a:ext uri="{9D8B030D-6E8A-4147-A177-3AD203B41FA5}">
                      <a16:colId xmlns:a16="http://schemas.microsoft.com/office/drawing/2014/main" val="1534170413"/>
                    </a:ext>
                  </a:extLst>
                </a:gridCol>
              </a:tblGrid>
              <a:tr h="3979776">
                <a:tc>
                  <a:txBody>
                    <a:bodyPr/>
                    <a:lstStyle/>
                    <a:p>
                      <a:pPr algn="ctr" rtl="0" fontAlgn="base">
                        <a:lnSpc>
                          <a:spcPct val="150000"/>
                        </a:lnSpc>
                      </a:pPr>
                      <a:r>
                        <a:rPr lang="en-US" sz="1700" b="0" i="0" kern="1200" dirty="0">
                          <a:solidFill>
                            <a:schemeClr val="dk1"/>
                          </a:solidFill>
                          <a:effectLst/>
                          <a:latin typeface="Comic Sans MS"/>
                          <a:ea typeface="+mn-ea"/>
                          <a:cs typeface="+mn-cs"/>
                        </a:rPr>
                        <a:t>financial </a:t>
                      </a:r>
                    </a:p>
                    <a:p>
                      <a:pPr algn="ctr" rtl="0" fontAlgn="base">
                        <a:lnSpc>
                          <a:spcPct val="150000"/>
                        </a:lnSpc>
                      </a:pPr>
                      <a:r>
                        <a:rPr lang="en-US" sz="1700" b="0" i="0" kern="1200" dirty="0">
                          <a:solidFill>
                            <a:schemeClr val="dk1"/>
                          </a:solidFill>
                          <a:effectLst/>
                          <a:latin typeface="Comic Sans MS"/>
                          <a:ea typeface="+mn-ea"/>
                          <a:cs typeface="+mn-cs"/>
                        </a:rPr>
                        <a:t>financially </a:t>
                      </a:r>
                    </a:p>
                    <a:p>
                      <a:pPr algn="ctr" rtl="0" fontAlgn="base">
                        <a:lnSpc>
                          <a:spcPct val="150000"/>
                        </a:lnSpc>
                      </a:pPr>
                      <a:r>
                        <a:rPr lang="en-US" sz="1700" b="0" i="0" kern="1200" dirty="0">
                          <a:solidFill>
                            <a:schemeClr val="dk1"/>
                          </a:solidFill>
                          <a:effectLst/>
                          <a:latin typeface="Comic Sans MS"/>
                          <a:ea typeface="+mn-ea"/>
                          <a:cs typeface="+mn-cs"/>
                        </a:rPr>
                        <a:t>commercial  </a:t>
                      </a:r>
                    </a:p>
                    <a:p>
                      <a:pPr algn="ctr" rtl="0" fontAlgn="base">
                        <a:lnSpc>
                          <a:spcPct val="150000"/>
                        </a:lnSpc>
                      </a:pPr>
                      <a:r>
                        <a:rPr lang="en-US" sz="1700" b="0" i="0" kern="1200" dirty="0">
                          <a:solidFill>
                            <a:schemeClr val="dk1"/>
                          </a:solidFill>
                          <a:effectLst/>
                          <a:latin typeface="Comic Sans MS"/>
                          <a:ea typeface="+mn-ea"/>
                          <a:cs typeface="+mn-cs"/>
                        </a:rPr>
                        <a:t>provincial </a:t>
                      </a:r>
                    </a:p>
                    <a:p>
                      <a:pPr algn="ctr" rtl="0" fontAlgn="base">
                        <a:lnSpc>
                          <a:spcPct val="150000"/>
                        </a:lnSpc>
                      </a:pPr>
                      <a:r>
                        <a:rPr lang="en-US" sz="1700" b="0" i="0" kern="1200" dirty="0">
                          <a:solidFill>
                            <a:schemeClr val="dk1"/>
                          </a:solidFill>
                          <a:effectLst/>
                          <a:latin typeface="Comic Sans MS"/>
                          <a:ea typeface="+mn-ea"/>
                          <a:cs typeface="+mn-cs"/>
                        </a:rPr>
                        <a:t>spatial </a:t>
                      </a:r>
                    </a:p>
                    <a:p>
                      <a:pPr algn="ctr" rtl="0" fontAlgn="base">
                        <a:lnSpc>
                          <a:spcPct val="150000"/>
                        </a:lnSpc>
                      </a:pPr>
                      <a:r>
                        <a:rPr lang="en-US" sz="1700" b="0" i="0" kern="1200" dirty="0">
                          <a:solidFill>
                            <a:schemeClr val="dk1"/>
                          </a:solidFill>
                          <a:effectLst/>
                          <a:latin typeface="Comic Sans MS"/>
                          <a:ea typeface="+mn-ea"/>
                          <a:cs typeface="+mn-cs"/>
                        </a:rPr>
                        <a:t>palatial </a:t>
                      </a:r>
                    </a:p>
                    <a:p>
                      <a:pPr algn="ctr" rtl="0" fontAlgn="base">
                        <a:lnSpc>
                          <a:spcPct val="150000"/>
                        </a:lnSpc>
                      </a:pPr>
                      <a:r>
                        <a:rPr lang="en-US" sz="1700" b="0" i="0" kern="1200" dirty="0">
                          <a:solidFill>
                            <a:schemeClr val="dk1"/>
                          </a:solidFill>
                          <a:effectLst/>
                          <a:latin typeface="Comic Sans MS"/>
                          <a:ea typeface="+mn-ea"/>
                          <a:cs typeface="+mn-cs"/>
                        </a:rPr>
                        <a:t>initial </a:t>
                      </a:r>
                    </a:p>
                    <a:p>
                      <a:pPr algn="ctr" rtl="0" fontAlgn="base">
                        <a:lnSpc>
                          <a:spcPct val="150000"/>
                        </a:lnSpc>
                      </a:pPr>
                      <a:r>
                        <a:rPr lang="en-US" sz="1700" b="0" i="0" kern="1200" dirty="0">
                          <a:solidFill>
                            <a:schemeClr val="dk1"/>
                          </a:solidFill>
                          <a:effectLst/>
                          <a:latin typeface="Comic Sans MS"/>
                          <a:ea typeface="+mn-ea"/>
                          <a:cs typeface="+mn-cs"/>
                        </a:rPr>
                        <a:t>initially </a:t>
                      </a:r>
                    </a:p>
                    <a:p>
                      <a:pPr algn="ctr" rtl="0" fontAlgn="base">
                        <a:lnSpc>
                          <a:spcPct val="150000"/>
                        </a:lnSpc>
                      </a:pPr>
                      <a:r>
                        <a:rPr lang="en-US" sz="1700" b="0" i="0" kern="1200" dirty="0">
                          <a:solidFill>
                            <a:schemeClr val="dk1"/>
                          </a:solidFill>
                          <a:effectLst/>
                          <a:latin typeface="Comic Sans MS"/>
                          <a:ea typeface="+mn-ea"/>
                          <a:cs typeface="+mn-cs"/>
                        </a:rPr>
                        <a:t>controversial </a:t>
                      </a:r>
                    </a:p>
                    <a:p>
                      <a:pPr algn="ctr" rtl="0" fontAlgn="base">
                        <a:lnSpc>
                          <a:spcPct val="150000"/>
                        </a:lnSpc>
                      </a:pPr>
                      <a:r>
                        <a:rPr lang="en-US" sz="1700" b="0" i="0" kern="1200" dirty="0">
                          <a:solidFill>
                            <a:schemeClr val="dk1"/>
                          </a:solidFill>
                          <a:effectLst/>
                          <a:latin typeface="Comic Sans MS"/>
                          <a:ea typeface="+mn-ea"/>
                          <a:cs typeface="+mn-cs"/>
                        </a:rPr>
                        <a:t>controversially </a:t>
                      </a:r>
                    </a:p>
                  </a:txBody>
                  <a:tcPr marL="56388" marR="56388" marT="28194" marB="2819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49226830"/>
                  </a:ext>
                </a:extLst>
              </a:tr>
            </a:tbl>
          </a:graphicData>
        </a:graphic>
      </p:graphicFrame>
      <p:sp>
        <p:nvSpPr>
          <p:cNvPr id="9" name="TextBox 8">
            <a:extLst>
              <a:ext uri="{FF2B5EF4-FFF2-40B4-BE49-F238E27FC236}">
                <a16:creationId xmlns:a16="http://schemas.microsoft.com/office/drawing/2014/main" id="{75098BF6-4938-E45F-090D-FB6967563DFF}"/>
              </a:ext>
            </a:extLst>
          </p:cNvPr>
          <p:cNvSpPr txBox="1"/>
          <p:nvPr/>
        </p:nvSpPr>
        <p:spPr>
          <a:xfrm>
            <a:off x="374280" y="1137237"/>
            <a:ext cx="2691943"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ea typeface="Calibri"/>
                <a:cs typeface="Calibri"/>
              </a:rPr>
              <a:t>Complete the task set on </a:t>
            </a:r>
            <a:r>
              <a:rPr lang="en-US" sz="1600" dirty="0" err="1">
                <a:ea typeface="Calibri"/>
                <a:cs typeface="Calibri"/>
              </a:rPr>
              <a:t>MyMaths</a:t>
            </a:r>
            <a:r>
              <a:rPr lang="en-US" sz="1600" dirty="0">
                <a:ea typeface="Calibri"/>
                <a:cs typeface="Calibri"/>
              </a:rPr>
              <a:t>. Remember to work through the lesson first.</a:t>
            </a: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pPr algn="ctr"/>
            <a:endParaRPr lang="en-US" sz="1600" dirty="0">
              <a:ea typeface="Calibri"/>
              <a:cs typeface="Calibri"/>
            </a:endParaRPr>
          </a:p>
          <a:p>
            <a:pPr algn="ctr"/>
            <a:endParaRPr lang="en-US" sz="1600" dirty="0">
              <a:ea typeface="Calibri"/>
              <a:cs typeface="Calibri"/>
            </a:endParaRPr>
          </a:p>
          <a:p>
            <a:pPr algn="ctr"/>
            <a:endParaRPr lang="en-US" sz="1600" dirty="0">
              <a:ea typeface="Calibri"/>
              <a:cs typeface="Calibri"/>
            </a:endParaRPr>
          </a:p>
          <a:p>
            <a:pPr algn="ctr"/>
            <a:endParaRPr lang="en-US" sz="1600" dirty="0">
              <a:ea typeface="Calibri"/>
              <a:cs typeface="Calibri"/>
            </a:endParaRPr>
          </a:p>
          <a:p>
            <a:pPr algn="ctr"/>
            <a:r>
              <a:rPr lang="en-US" sz="1600" dirty="0">
                <a:ea typeface="Calibri"/>
                <a:cs typeface="Calibri"/>
              </a:rPr>
              <a:t>Please also go onto TTRS to complete at least 3 Garage sessions </a:t>
            </a:r>
          </a:p>
        </p:txBody>
      </p:sp>
      <p:pic>
        <p:nvPicPr>
          <p:cNvPr id="10" name="Picture 9" descr="A blue and pink text on a purple background&#10;&#10;AI-generated content may be incorrect.">
            <a:extLst>
              <a:ext uri="{FF2B5EF4-FFF2-40B4-BE49-F238E27FC236}">
                <a16:creationId xmlns:a16="http://schemas.microsoft.com/office/drawing/2014/main" id="{6A2ED0EF-CD82-2384-7713-E1457B41471E}"/>
              </a:ext>
            </a:extLst>
          </p:cNvPr>
          <p:cNvPicPr>
            <a:picLocks noChangeAspect="1"/>
          </p:cNvPicPr>
          <p:nvPr/>
        </p:nvPicPr>
        <p:blipFill>
          <a:blip r:embed="rId4"/>
          <a:stretch>
            <a:fillRect/>
          </a:stretch>
        </p:blipFill>
        <p:spPr>
          <a:xfrm>
            <a:off x="417071" y="5913018"/>
            <a:ext cx="2715451" cy="908431"/>
          </a:xfrm>
          <a:prstGeom prst="rect">
            <a:avLst/>
          </a:prstGeom>
        </p:spPr>
      </p:pic>
      <p:sp>
        <p:nvSpPr>
          <p:cNvPr id="14" name="TextBox 13">
            <a:extLst>
              <a:ext uri="{FF2B5EF4-FFF2-40B4-BE49-F238E27FC236}">
                <a16:creationId xmlns:a16="http://schemas.microsoft.com/office/drawing/2014/main" id="{48D72049-A4ED-153E-36EB-7ABB01E2BACC}"/>
              </a:ext>
            </a:extLst>
          </p:cNvPr>
          <p:cNvSpPr txBox="1"/>
          <p:nvPr/>
        </p:nvSpPr>
        <p:spPr>
          <a:xfrm>
            <a:off x="212872" y="7318857"/>
            <a:ext cx="3065098" cy="2123658"/>
          </a:xfrm>
          <a:prstGeom prst="rect">
            <a:avLst/>
          </a:prstGeom>
          <a:noFill/>
          <a:ln w="28575">
            <a:solidFill>
              <a:schemeClr val="accent2">
                <a:lumMod val="75000"/>
              </a:schemeClr>
            </a:solidFill>
          </a:ln>
        </p:spPr>
        <p:txBody>
          <a:bodyPr wrap="square">
            <a:spAutoFit/>
          </a:bodyPr>
          <a:lstStyle/>
          <a:p>
            <a:pPr algn="ctr"/>
            <a:r>
              <a:rPr lang="en-GB" b="1" dirty="0"/>
              <a:t>Reading:</a:t>
            </a:r>
          </a:p>
          <a:p>
            <a:pPr algn="ctr"/>
            <a:endParaRPr lang="en-GB" b="1" dirty="0"/>
          </a:p>
          <a:p>
            <a:pPr algn="ctr"/>
            <a:r>
              <a:rPr lang="en-GB" sz="1600" dirty="0"/>
              <a:t>Read your accelerated reading book to an adult 5 times during the week. Get your adult to ask and answer questions about what you have read. </a:t>
            </a:r>
          </a:p>
          <a:p>
            <a:pPr algn="ctr"/>
            <a:endParaRPr lang="en-GB" sz="1600" dirty="0"/>
          </a:p>
        </p:txBody>
      </p:sp>
      <p:sp>
        <p:nvSpPr>
          <p:cNvPr id="7" name="Rectangle 6">
            <a:extLst>
              <a:ext uri="{FF2B5EF4-FFF2-40B4-BE49-F238E27FC236}">
                <a16:creationId xmlns:a16="http://schemas.microsoft.com/office/drawing/2014/main" id="{C918C527-8F2E-4C2C-AA88-01FE0F2C806F}"/>
              </a:ext>
            </a:extLst>
          </p:cNvPr>
          <p:cNvSpPr/>
          <p:nvPr/>
        </p:nvSpPr>
        <p:spPr>
          <a:xfrm>
            <a:off x="417071" y="2717558"/>
            <a:ext cx="2691944" cy="923330"/>
          </a:xfrm>
          <a:prstGeom prst="rect">
            <a:avLst/>
          </a:prstGeom>
        </p:spPr>
        <p:txBody>
          <a:bodyPr wrap="square">
            <a:spAutoFit/>
          </a:bodyPr>
          <a:lstStyle/>
          <a:p>
            <a:pPr algn="ctr"/>
            <a:r>
              <a:rPr lang="en-GB" dirty="0"/>
              <a:t>https://app.mymaths.co.uk/4777-homework/more-addition-and-subtraction</a:t>
            </a:r>
          </a:p>
        </p:txBody>
      </p:sp>
    </p:spTree>
    <p:extLst>
      <p:ext uri="{BB962C8B-B14F-4D97-AF65-F5344CB8AC3E}">
        <p14:creationId xmlns:p14="http://schemas.microsoft.com/office/powerpoint/2010/main" val="31412494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5D840-04BF-2A68-5727-F9D384A5AE2F}"/>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5E5D6ABF-F24C-2FEB-1930-8EFEDBD5799D}"/>
              </a:ext>
            </a:extLst>
          </p:cNvPr>
          <p:cNvSpPr txBox="1"/>
          <p:nvPr/>
        </p:nvSpPr>
        <p:spPr>
          <a:xfrm>
            <a:off x="2621251" y="9659448"/>
            <a:ext cx="1314488" cy="181268"/>
          </a:xfrm>
          <a:prstGeom prst="rect">
            <a:avLst/>
          </a:prstGeom>
          <a:noFill/>
        </p:spPr>
        <p:txBody>
          <a:bodyPr wrap="square" rtlCol="0">
            <a:spAutoFit/>
          </a:bodyPr>
          <a:lstStyle/>
          <a:p>
            <a:pPr algn="ctr"/>
            <a:r>
              <a:rPr lang="en-GB" sz="578" dirty="0">
                <a:solidFill>
                  <a:schemeClr val="bg2">
                    <a:lumMod val="90000"/>
                  </a:schemeClr>
                </a:solidFill>
                <a:latin typeface="Verdana" panose="020B0604030504040204" pitchFamily="34" charset="0"/>
                <a:ea typeface="Verdana" panose="020B0604030504040204" pitchFamily="34" charset="0"/>
                <a:cs typeface="Verdana" panose="020B0604030504040204" pitchFamily="34" charset="0"/>
              </a:rPr>
              <a:t>© 2022</a:t>
            </a:r>
          </a:p>
        </p:txBody>
      </p:sp>
      <p:sp>
        <p:nvSpPr>
          <p:cNvPr id="4" name="Rectangle 3">
            <a:extLst>
              <a:ext uri="{FF2B5EF4-FFF2-40B4-BE49-F238E27FC236}">
                <a16:creationId xmlns:a16="http://schemas.microsoft.com/office/drawing/2014/main" id="{F68CE4AF-1969-24F5-41A6-8051F20953A6}"/>
              </a:ext>
            </a:extLst>
          </p:cNvPr>
          <p:cNvSpPr/>
          <p:nvPr/>
        </p:nvSpPr>
        <p:spPr>
          <a:xfrm>
            <a:off x="202212" y="941756"/>
            <a:ext cx="3075757" cy="6099124"/>
          </a:xfrm>
          <a:prstGeom prst="rect">
            <a:avLst/>
          </a:prstGeom>
          <a:noFill/>
          <a:ln w="28575">
            <a:solidFill>
              <a:srgbClr val="F473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9731B466-156A-8403-A816-BBD3464D1E9E}"/>
              </a:ext>
            </a:extLst>
          </p:cNvPr>
          <p:cNvSpPr txBox="1"/>
          <p:nvPr/>
        </p:nvSpPr>
        <p:spPr>
          <a:xfrm>
            <a:off x="188999" y="444054"/>
            <a:ext cx="2903998" cy="369332"/>
          </a:xfrm>
          <a:prstGeom prst="rect">
            <a:avLst/>
          </a:prstGeom>
          <a:noFill/>
        </p:spPr>
        <p:txBody>
          <a:bodyPr wrap="square" rtlCol="0">
            <a:spAutoFit/>
          </a:bodyPr>
          <a:lstStyle/>
          <a:p>
            <a:r>
              <a:rPr lang="en-GB" dirty="0"/>
              <a:t>Maths:</a:t>
            </a:r>
          </a:p>
        </p:txBody>
      </p:sp>
      <p:sp>
        <p:nvSpPr>
          <p:cNvPr id="22" name="TextBox 21">
            <a:extLst>
              <a:ext uri="{FF2B5EF4-FFF2-40B4-BE49-F238E27FC236}">
                <a16:creationId xmlns:a16="http://schemas.microsoft.com/office/drawing/2014/main" id="{DFAE7040-DAD4-6E5C-88AF-86ED068C5F9A}"/>
              </a:ext>
            </a:extLst>
          </p:cNvPr>
          <p:cNvSpPr txBox="1"/>
          <p:nvPr/>
        </p:nvSpPr>
        <p:spPr>
          <a:xfrm>
            <a:off x="3605062" y="458739"/>
            <a:ext cx="2903998" cy="369332"/>
          </a:xfrm>
          <a:prstGeom prst="rect">
            <a:avLst/>
          </a:prstGeom>
          <a:noFill/>
        </p:spPr>
        <p:txBody>
          <a:bodyPr wrap="square" rtlCol="0">
            <a:spAutoFit/>
          </a:bodyPr>
          <a:lstStyle/>
          <a:p>
            <a:r>
              <a:rPr lang="en-GB" dirty="0"/>
              <a:t>Spelling:</a:t>
            </a:r>
          </a:p>
        </p:txBody>
      </p:sp>
      <p:sp>
        <p:nvSpPr>
          <p:cNvPr id="23" name="Rectangle 22">
            <a:extLst>
              <a:ext uri="{FF2B5EF4-FFF2-40B4-BE49-F238E27FC236}">
                <a16:creationId xmlns:a16="http://schemas.microsoft.com/office/drawing/2014/main" id="{7A15D7DF-BF05-CFA1-BC44-0512B03CA7B4}"/>
              </a:ext>
            </a:extLst>
          </p:cNvPr>
          <p:cNvSpPr/>
          <p:nvPr/>
        </p:nvSpPr>
        <p:spPr>
          <a:xfrm>
            <a:off x="3605062" y="937058"/>
            <a:ext cx="2956832" cy="8521581"/>
          </a:xfrm>
          <a:prstGeom prst="rect">
            <a:avLst/>
          </a:prstGeom>
          <a:noFill/>
          <a:ln w="28575">
            <a:solidFill>
              <a:srgbClr val="F473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3E212BC7-D364-FEA6-A2A5-7B3CAFF8F724}"/>
              </a:ext>
            </a:extLst>
          </p:cNvPr>
          <p:cNvSpPr txBox="1"/>
          <p:nvPr/>
        </p:nvSpPr>
        <p:spPr>
          <a:xfrm>
            <a:off x="3723322" y="989782"/>
            <a:ext cx="2799594" cy="646331"/>
          </a:xfrm>
          <a:prstGeom prst="rect">
            <a:avLst/>
          </a:prstGeom>
          <a:noFill/>
        </p:spPr>
        <p:txBody>
          <a:bodyPr wrap="square" lIns="91440" tIns="45720" rIns="91440" bIns="45720" rtlCol="0" anchor="t">
            <a:spAutoFit/>
          </a:bodyPr>
          <a:lstStyle/>
          <a:p>
            <a:endParaRPr lang="en-GB" sz="1200" dirty="0">
              <a:latin typeface="Verdana" panose="020B0604030504040204" pitchFamily="34" charset="0"/>
              <a:ea typeface="Verdana" panose="020B0604030504040204" pitchFamily="34" charset="0"/>
            </a:endParaRPr>
          </a:p>
          <a:p>
            <a:r>
              <a:rPr lang="en-GB" sz="1200" b="1" dirty="0">
                <a:latin typeface="Verdana"/>
                <a:ea typeface="Verdana"/>
              </a:rPr>
              <a:t>These will be tested in class on Friday 17</a:t>
            </a:r>
            <a:r>
              <a:rPr lang="en-GB" sz="1200" b="1" baseline="30000" dirty="0">
                <a:latin typeface="Verdana"/>
                <a:ea typeface="Verdana"/>
              </a:rPr>
              <a:t>th</a:t>
            </a:r>
            <a:r>
              <a:rPr lang="en-GB" sz="1200" b="1" dirty="0">
                <a:latin typeface="Verdana"/>
                <a:ea typeface="Verdana"/>
              </a:rPr>
              <a:t> October</a:t>
            </a:r>
          </a:p>
        </p:txBody>
      </p:sp>
      <p:sp>
        <p:nvSpPr>
          <p:cNvPr id="27" name="TextBox 26">
            <a:extLst>
              <a:ext uri="{FF2B5EF4-FFF2-40B4-BE49-F238E27FC236}">
                <a16:creationId xmlns:a16="http://schemas.microsoft.com/office/drawing/2014/main" id="{9CF67D0B-8C0E-89D4-DE2F-9C48D4DD4642}"/>
              </a:ext>
            </a:extLst>
          </p:cNvPr>
          <p:cNvSpPr txBox="1"/>
          <p:nvPr/>
        </p:nvSpPr>
        <p:spPr>
          <a:xfrm>
            <a:off x="212871" y="9713"/>
            <a:ext cx="4144716" cy="369332"/>
          </a:xfrm>
          <a:prstGeom prst="rect">
            <a:avLst/>
          </a:prstGeom>
          <a:noFill/>
        </p:spPr>
        <p:txBody>
          <a:bodyPr wrap="square" lIns="91440" tIns="45720" rIns="91440" bIns="45720" rtlCol="0" anchor="t">
            <a:spAutoFit/>
          </a:bodyPr>
          <a:lstStyle/>
          <a:p>
            <a:r>
              <a:rPr lang="en-GB" u="sng" dirty="0"/>
              <a:t>Homework w/c: 10.10.2025</a:t>
            </a:r>
          </a:p>
        </p:txBody>
      </p:sp>
      <p:pic>
        <p:nvPicPr>
          <p:cNvPr id="2" name="Picture 1" descr="1,500+ Smiley Face Thumbs Up Stock Photos, Pictures ...">
            <a:extLst>
              <a:ext uri="{FF2B5EF4-FFF2-40B4-BE49-F238E27FC236}">
                <a16:creationId xmlns:a16="http://schemas.microsoft.com/office/drawing/2014/main" id="{24A70D8B-A9B0-3F61-C6DD-F92F105CB197}"/>
              </a:ext>
            </a:extLst>
          </p:cNvPr>
          <p:cNvPicPr>
            <a:picLocks noChangeAspect="1"/>
          </p:cNvPicPr>
          <p:nvPr/>
        </p:nvPicPr>
        <p:blipFill>
          <a:blip r:embed="rId3"/>
          <a:stretch>
            <a:fillRect/>
          </a:stretch>
        </p:blipFill>
        <p:spPr>
          <a:xfrm>
            <a:off x="5269818" y="8257576"/>
            <a:ext cx="1188184" cy="1141068"/>
          </a:xfrm>
          <a:prstGeom prst="rect">
            <a:avLst/>
          </a:prstGeom>
        </p:spPr>
      </p:pic>
      <p:sp>
        <p:nvSpPr>
          <p:cNvPr id="3" name="TextBox 2">
            <a:extLst>
              <a:ext uri="{FF2B5EF4-FFF2-40B4-BE49-F238E27FC236}">
                <a16:creationId xmlns:a16="http://schemas.microsoft.com/office/drawing/2014/main" id="{3B65EBAA-9E12-A7A1-5FF4-DE2F32E4CF43}"/>
              </a:ext>
            </a:extLst>
          </p:cNvPr>
          <p:cNvSpPr txBox="1"/>
          <p:nvPr/>
        </p:nvSpPr>
        <p:spPr>
          <a:xfrm>
            <a:off x="3749777" y="5626204"/>
            <a:ext cx="2681797"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400" dirty="0"/>
              <a:t>Copy your spellings into your homework book. Then get an adult to test you on them. Write sentences for those which you get wrong to learn them. Alternatively, instead of writing sentences, create games with your adult to play using them. Remember that knowing the meaning of each word is just as important as spelling them correctly. </a:t>
            </a:r>
            <a:endParaRPr lang="en-US" sz="1400" dirty="0">
              <a:latin typeface="Verdana"/>
              <a:ea typeface="Verdana"/>
            </a:endParaRPr>
          </a:p>
        </p:txBody>
      </p:sp>
      <p:graphicFrame>
        <p:nvGraphicFramePr>
          <p:cNvPr id="12" name="Table 11">
            <a:extLst>
              <a:ext uri="{FF2B5EF4-FFF2-40B4-BE49-F238E27FC236}">
                <a16:creationId xmlns:a16="http://schemas.microsoft.com/office/drawing/2014/main" id="{F8FF3C79-B181-16B9-B738-698A40BBF264}"/>
              </a:ext>
            </a:extLst>
          </p:cNvPr>
          <p:cNvGraphicFramePr>
            <a:graphicFrameLocks noGrp="1"/>
          </p:cNvGraphicFramePr>
          <p:nvPr>
            <p:extLst>
              <p:ext uri="{D42A27DB-BD31-4B8C-83A1-F6EECF244321}">
                <p14:modId xmlns:p14="http://schemas.microsoft.com/office/powerpoint/2010/main" val="1487892408"/>
              </p:ext>
            </p:extLst>
          </p:nvPr>
        </p:nvGraphicFramePr>
        <p:xfrm>
          <a:off x="3986047" y="1714426"/>
          <a:ext cx="2036295" cy="3713988"/>
        </p:xfrm>
        <a:graphic>
          <a:graphicData uri="http://schemas.openxmlformats.org/drawingml/2006/table">
            <a:tbl>
              <a:tblPr bandRow="1">
                <a:tableStyleId>{5C22544A-7EE6-4342-B048-85BDC9FD1C3A}</a:tableStyleId>
              </a:tblPr>
              <a:tblGrid>
                <a:gridCol w="2036295">
                  <a:extLst>
                    <a:ext uri="{9D8B030D-6E8A-4147-A177-3AD203B41FA5}">
                      <a16:colId xmlns:a16="http://schemas.microsoft.com/office/drawing/2014/main" val="1534170413"/>
                    </a:ext>
                  </a:extLst>
                </a:gridCol>
              </a:tblGrid>
              <a:tr h="3648670">
                <a:tc>
                  <a:txBody>
                    <a:bodyPr/>
                    <a:lstStyle/>
                    <a:p>
                      <a:pPr lvl="0" algn="ctr">
                        <a:lnSpc>
                          <a:spcPct val="100000"/>
                        </a:lnSpc>
                        <a:spcBef>
                          <a:spcPts val="0"/>
                        </a:spcBef>
                        <a:spcAft>
                          <a:spcPts val="0"/>
                        </a:spcAft>
                        <a:buNone/>
                      </a:pPr>
                      <a:r>
                        <a:rPr lang="en-US" sz="2400" dirty="0"/>
                        <a:t>gem</a:t>
                      </a:r>
                    </a:p>
                    <a:p>
                      <a:pPr lvl="0" algn="ctr">
                        <a:lnSpc>
                          <a:spcPct val="100000"/>
                        </a:lnSpc>
                        <a:spcBef>
                          <a:spcPts val="0"/>
                        </a:spcBef>
                        <a:spcAft>
                          <a:spcPts val="0"/>
                        </a:spcAft>
                        <a:buNone/>
                      </a:pPr>
                      <a:r>
                        <a:rPr lang="en-US" sz="2400" dirty="0"/>
                        <a:t>giant</a:t>
                      </a:r>
                    </a:p>
                    <a:p>
                      <a:pPr lvl="0" algn="ctr">
                        <a:lnSpc>
                          <a:spcPct val="100000"/>
                        </a:lnSpc>
                        <a:spcBef>
                          <a:spcPts val="0"/>
                        </a:spcBef>
                        <a:spcAft>
                          <a:spcPts val="0"/>
                        </a:spcAft>
                        <a:buNone/>
                      </a:pPr>
                      <a:r>
                        <a:rPr lang="en-US" sz="2400" dirty="0"/>
                        <a:t>magic</a:t>
                      </a:r>
                    </a:p>
                    <a:p>
                      <a:pPr lvl="0" algn="ctr">
                        <a:lnSpc>
                          <a:spcPct val="100000"/>
                        </a:lnSpc>
                        <a:spcBef>
                          <a:spcPts val="0"/>
                        </a:spcBef>
                        <a:spcAft>
                          <a:spcPts val="0"/>
                        </a:spcAft>
                        <a:buNone/>
                      </a:pPr>
                      <a:r>
                        <a:rPr lang="en-US" sz="2400" dirty="0"/>
                        <a:t>giraffe</a:t>
                      </a:r>
                    </a:p>
                    <a:p>
                      <a:pPr lvl="0" algn="ctr">
                        <a:lnSpc>
                          <a:spcPct val="100000"/>
                        </a:lnSpc>
                        <a:spcBef>
                          <a:spcPts val="0"/>
                        </a:spcBef>
                        <a:spcAft>
                          <a:spcPts val="0"/>
                        </a:spcAft>
                        <a:buNone/>
                      </a:pPr>
                      <a:r>
                        <a:rPr lang="en-US" sz="2400" dirty="0"/>
                        <a:t>energy</a:t>
                      </a:r>
                    </a:p>
                    <a:p>
                      <a:pPr lvl="0" algn="ctr">
                        <a:lnSpc>
                          <a:spcPct val="100000"/>
                        </a:lnSpc>
                        <a:spcBef>
                          <a:spcPts val="0"/>
                        </a:spcBef>
                        <a:spcAft>
                          <a:spcPts val="0"/>
                        </a:spcAft>
                        <a:buNone/>
                      </a:pPr>
                      <a:r>
                        <a:rPr lang="en-US" sz="2400" dirty="0"/>
                        <a:t>jacket</a:t>
                      </a:r>
                    </a:p>
                    <a:p>
                      <a:pPr lvl="0" algn="ctr">
                        <a:lnSpc>
                          <a:spcPct val="100000"/>
                        </a:lnSpc>
                        <a:spcBef>
                          <a:spcPts val="0"/>
                        </a:spcBef>
                        <a:spcAft>
                          <a:spcPts val="0"/>
                        </a:spcAft>
                        <a:buNone/>
                      </a:pPr>
                      <a:r>
                        <a:rPr lang="en-US" sz="2400" dirty="0"/>
                        <a:t>jar</a:t>
                      </a:r>
                    </a:p>
                    <a:p>
                      <a:pPr lvl="0" algn="ctr">
                        <a:lnSpc>
                          <a:spcPct val="100000"/>
                        </a:lnSpc>
                        <a:spcBef>
                          <a:spcPts val="0"/>
                        </a:spcBef>
                        <a:spcAft>
                          <a:spcPts val="0"/>
                        </a:spcAft>
                        <a:buNone/>
                      </a:pPr>
                      <a:r>
                        <a:rPr lang="en-US" sz="2400" dirty="0"/>
                        <a:t>jog</a:t>
                      </a:r>
                    </a:p>
                    <a:p>
                      <a:pPr lvl="0" algn="ctr">
                        <a:lnSpc>
                          <a:spcPct val="100000"/>
                        </a:lnSpc>
                        <a:spcBef>
                          <a:spcPts val="0"/>
                        </a:spcBef>
                        <a:spcAft>
                          <a:spcPts val="0"/>
                        </a:spcAft>
                        <a:buNone/>
                      </a:pPr>
                      <a:r>
                        <a:rPr lang="en-US" sz="2400" dirty="0"/>
                        <a:t>join</a:t>
                      </a:r>
                    </a:p>
                    <a:p>
                      <a:pPr lvl="0" algn="ctr">
                        <a:lnSpc>
                          <a:spcPct val="100000"/>
                        </a:lnSpc>
                        <a:spcBef>
                          <a:spcPts val="0"/>
                        </a:spcBef>
                        <a:spcAft>
                          <a:spcPts val="0"/>
                        </a:spcAft>
                        <a:buNone/>
                      </a:pPr>
                      <a:r>
                        <a:rPr lang="en-US" sz="2400" dirty="0"/>
                        <a:t>adjust</a:t>
                      </a:r>
                    </a:p>
                  </a:txBody>
                  <a:tcPr marL="56388" marR="56388" marT="28194" marB="28194"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49226830"/>
                  </a:ext>
                </a:extLst>
              </a:tr>
            </a:tbl>
          </a:graphicData>
        </a:graphic>
      </p:graphicFrame>
      <p:sp>
        <p:nvSpPr>
          <p:cNvPr id="9" name="TextBox 8">
            <a:extLst>
              <a:ext uri="{FF2B5EF4-FFF2-40B4-BE49-F238E27FC236}">
                <a16:creationId xmlns:a16="http://schemas.microsoft.com/office/drawing/2014/main" id="{EE61F3BA-C3AA-CA7C-4D72-010DB28888D2}"/>
              </a:ext>
            </a:extLst>
          </p:cNvPr>
          <p:cNvSpPr txBox="1"/>
          <p:nvPr/>
        </p:nvSpPr>
        <p:spPr>
          <a:xfrm>
            <a:off x="374280" y="1137237"/>
            <a:ext cx="2691943"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ea typeface="Calibri"/>
                <a:cs typeface="Calibri"/>
              </a:rPr>
              <a:t>Complete the task set on </a:t>
            </a:r>
            <a:r>
              <a:rPr lang="en-US" sz="1600" dirty="0" err="1">
                <a:ea typeface="Calibri"/>
                <a:cs typeface="Calibri"/>
              </a:rPr>
              <a:t>MyMaths</a:t>
            </a:r>
            <a:r>
              <a:rPr lang="en-US" sz="1600" dirty="0">
                <a:ea typeface="Calibri"/>
                <a:cs typeface="Calibri"/>
              </a:rPr>
              <a:t>. Remember to work through the lesson first.</a:t>
            </a:r>
          </a:p>
          <a:p>
            <a:endParaRPr lang="en-US" dirty="0">
              <a:ea typeface="Calibri"/>
              <a:cs typeface="Calibri"/>
            </a:endParaRPr>
          </a:p>
          <a:p>
            <a:r>
              <a:rPr lang="en-US" dirty="0">
                <a:ea typeface="Calibri"/>
                <a:cs typeface="Calibri"/>
              </a:rPr>
              <a:t>https://app.mymaths.co.uk/4777-homework/more-addition-and-subtraction</a:t>
            </a:r>
          </a:p>
          <a:p>
            <a:pPr algn="ctr"/>
            <a:endParaRPr lang="en-US" sz="1600" dirty="0">
              <a:ea typeface="Calibri"/>
              <a:cs typeface="Calibri"/>
            </a:endParaRPr>
          </a:p>
          <a:p>
            <a:pPr algn="ctr"/>
            <a:endParaRPr lang="en-US" sz="1600" dirty="0">
              <a:ea typeface="Calibri"/>
              <a:cs typeface="Calibri"/>
            </a:endParaRPr>
          </a:p>
          <a:p>
            <a:pPr algn="ctr"/>
            <a:r>
              <a:rPr lang="en-US" sz="1600" dirty="0">
                <a:ea typeface="Calibri"/>
                <a:cs typeface="Calibri"/>
              </a:rPr>
              <a:t>Please also go onto TTRS to complete at least 3 Garage sessions </a:t>
            </a:r>
          </a:p>
        </p:txBody>
      </p:sp>
      <p:pic>
        <p:nvPicPr>
          <p:cNvPr id="10" name="Picture 9" descr="A blue and pink text on a purple background&#10;&#10;AI-generated content may be incorrect.">
            <a:extLst>
              <a:ext uri="{FF2B5EF4-FFF2-40B4-BE49-F238E27FC236}">
                <a16:creationId xmlns:a16="http://schemas.microsoft.com/office/drawing/2014/main" id="{64029A64-29C7-DA59-FD99-8BE114BC279C}"/>
              </a:ext>
            </a:extLst>
          </p:cNvPr>
          <p:cNvPicPr>
            <a:picLocks noChangeAspect="1"/>
          </p:cNvPicPr>
          <p:nvPr/>
        </p:nvPicPr>
        <p:blipFill>
          <a:blip r:embed="rId4"/>
          <a:stretch>
            <a:fillRect/>
          </a:stretch>
        </p:blipFill>
        <p:spPr>
          <a:xfrm>
            <a:off x="417071" y="5913018"/>
            <a:ext cx="2715451" cy="908431"/>
          </a:xfrm>
          <a:prstGeom prst="rect">
            <a:avLst/>
          </a:prstGeom>
        </p:spPr>
      </p:pic>
      <p:sp>
        <p:nvSpPr>
          <p:cNvPr id="14" name="TextBox 13">
            <a:extLst>
              <a:ext uri="{FF2B5EF4-FFF2-40B4-BE49-F238E27FC236}">
                <a16:creationId xmlns:a16="http://schemas.microsoft.com/office/drawing/2014/main" id="{CE4920D5-CF18-FDC2-2A37-6A1C22E9F634}"/>
              </a:ext>
            </a:extLst>
          </p:cNvPr>
          <p:cNvSpPr txBox="1"/>
          <p:nvPr/>
        </p:nvSpPr>
        <p:spPr>
          <a:xfrm>
            <a:off x="212872" y="7318857"/>
            <a:ext cx="3065098" cy="2123658"/>
          </a:xfrm>
          <a:prstGeom prst="rect">
            <a:avLst/>
          </a:prstGeom>
          <a:noFill/>
          <a:ln w="28575">
            <a:solidFill>
              <a:schemeClr val="accent2">
                <a:lumMod val="75000"/>
              </a:schemeClr>
            </a:solidFill>
          </a:ln>
        </p:spPr>
        <p:txBody>
          <a:bodyPr wrap="square">
            <a:spAutoFit/>
          </a:bodyPr>
          <a:lstStyle/>
          <a:p>
            <a:pPr algn="ctr"/>
            <a:r>
              <a:rPr lang="en-GB" b="1" dirty="0"/>
              <a:t>Reading:</a:t>
            </a:r>
          </a:p>
          <a:p>
            <a:pPr algn="ctr"/>
            <a:endParaRPr lang="en-GB" b="1" dirty="0"/>
          </a:p>
          <a:p>
            <a:pPr algn="ctr"/>
            <a:r>
              <a:rPr lang="en-GB" sz="1600" dirty="0"/>
              <a:t>Read your accelerated reading book to an adult 5 times during the week. Get your adult to ask and answer questions about what you have read. </a:t>
            </a:r>
          </a:p>
          <a:p>
            <a:pPr algn="ctr"/>
            <a:endParaRPr lang="en-GB" sz="1600" dirty="0"/>
          </a:p>
        </p:txBody>
      </p:sp>
    </p:spTree>
    <p:extLst>
      <p:ext uri="{BB962C8B-B14F-4D97-AF65-F5344CB8AC3E}">
        <p14:creationId xmlns:p14="http://schemas.microsoft.com/office/powerpoint/2010/main" val="29223162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0719D-1B15-E02D-B96D-59C3B0D7C589}"/>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0A50C23-D098-93BE-8B29-79DC8BA91175}"/>
              </a:ext>
            </a:extLst>
          </p:cNvPr>
          <p:cNvSpPr/>
          <p:nvPr/>
        </p:nvSpPr>
        <p:spPr>
          <a:xfrm>
            <a:off x="212871" y="489199"/>
            <a:ext cx="3075757" cy="2097944"/>
          </a:xfrm>
          <a:prstGeom prst="rect">
            <a:avLst/>
          </a:prstGeom>
          <a:noFill/>
          <a:ln w="28575">
            <a:solidFill>
              <a:srgbClr val="F473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2E22D7BB-D56F-12C1-FE48-107B53A0233A}"/>
              </a:ext>
            </a:extLst>
          </p:cNvPr>
          <p:cNvSpPr/>
          <p:nvPr/>
        </p:nvSpPr>
        <p:spPr>
          <a:xfrm>
            <a:off x="212870" y="2638630"/>
            <a:ext cx="6219443" cy="3325956"/>
          </a:xfrm>
          <a:prstGeom prst="rect">
            <a:avLst/>
          </a:prstGeom>
          <a:noFill/>
          <a:ln w="28575">
            <a:solidFill>
              <a:srgbClr val="F473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C312D90A-3533-7101-055A-FB558E79B926}"/>
              </a:ext>
            </a:extLst>
          </p:cNvPr>
          <p:cNvSpPr txBox="1"/>
          <p:nvPr/>
        </p:nvSpPr>
        <p:spPr>
          <a:xfrm>
            <a:off x="399449" y="2635552"/>
            <a:ext cx="3540998" cy="738664"/>
          </a:xfrm>
          <a:prstGeom prst="rect">
            <a:avLst/>
          </a:prstGeom>
          <a:noFill/>
        </p:spPr>
        <p:txBody>
          <a:bodyPr wrap="square" lIns="91440" tIns="45720" rIns="91440" bIns="45720" rtlCol="0" anchor="t">
            <a:spAutoFit/>
          </a:bodyPr>
          <a:lstStyle/>
          <a:p>
            <a:endParaRPr lang="en-GB" sz="1400" dirty="0">
              <a:latin typeface="Verdana" panose="020B0604030504040204" pitchFamily="34" charset="0"/>
              <a:ea typeface="Verdana" panose="020B0604030504040204" pitchFamily="34" charset="0"/>
            </a:endParaRPr>
          </a:p>
          <a:p>
            <a:r>
              <a:rPr lang="en-GB" sz="1400" b="1" dirty="0">
                <a:latin typeface="Verdana"/>
                <a:ea typeface="Verdana"/>
              </a:rPr>
              <a:t>These will be tested in class on Friday 17</a:t>
            </a:r>
            <a:r>
              <a:rPr lang="en-GB" sz="1400" b="1" baseline="30000" dirty="0">
                <a:latin typeface="Verdana"/>
                <a:ea typeface="Verdana"/>
              </a:rPr>
              <a:t>th</a:t>
            </a:r>
            <a:r>
              <a:rPr lang="en-GB" sz="1400" b="1" dirty="0">
                <a:latin typeface="Verdana"/>
                <a:ea typeface="Verdana"/>
              </a:rPr>
              <a:t> October</a:t>
            </a:r>
          </a:p>
        </p:txBody>
      </p:sp>
      <p:sp>
        <p:nvSpPr>
          <p:cNvPr id="27" name="TextBox 26">
            <a:extLst>
              <a:ext uri="{FF2B5EF4-FFF2-40B4-BE49-F238E27FC236}">
                <a16:creationId xmlns:a16="http://schemas.microsoft.com/office/drawing/2014/main" id="{6BDAF152-FE03-455E-3CEC-BBA5A18EF457}"/>
              </a:ext>
            </a:extLst>
          </p:cNvPr>
          <p:cNvSpPr txBox="1"/>
          <p:nvPr/>
        </p:nvSpPr>
        <p:spPr>
          <a:xfrm>
            <a:off x="212871" y="9713"/>
            <a:ext cx="4144716" cy="369332"/>
          </a:xfrm>
          <a:prstGeom prst="rect">
            <a:avLst/>
          </a:prstGeom>
          <a:noFill/>
        </p:spPr>
        <p:txBody>
          <a:bodyPr wrap="square" lIns="91440" tIns="45720" rIns="91440" bIns="45720" rtlCol="0" anchor="t">
            <a:spAutoFit/>
          </a:bodyPr>
          <a:lstStyle/>
          <a:p>
            <a:r>
              <a:rPr lang="en-GB" u="sng" dirty="0"/>
              <a:t>Homework w/c: 10.10.2025</a:t>
            </a:r>
          </a:p>
        </p:txBody>
      </p:sp>
      <p:sp>
        <p:nvSpPr>
          <p:cNvPr id="3" name="TextBox 2">
            <a:extLst>
              <a:ext uri="{FF2B5EF4-FFF2-40B4-BE49-F238E27FC236}">
                <a16:creationId xmlns:a16="http://schemas.microsoft.com/office/drawing/2014/main" id="{BD212EF8-5ADD-2D7A-B9D9-E0BC66E6648F}"/>
              </a:ext>
            </a:extLst>
          </p:cNvPr>
          <p:cNvSpPr txBox="1"/>
          <p:nvPr/>
        </p:nvSpPr>
        <p:spPr>
          <a:xfrm>
            <a:off x="224889" y="3451611"/>
            <a:ext cx="3716609"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dirty="0"/>
              <a:t>Copy your spellings into your homework book. Then </a:t>
            </a:r>
            <a:r>
              <a:rPr lang="en-GB" sz="1600" b="1" dirty="0"/>
              <a:t>get an adult to test you </a:t>
            </a:r>
            <a:r>
              <a:rPr lang="en-GB" sz="1600" dirty="0"/>
              <a:t>on them. Write sentences for those which you get wrong to learn them. Alternatively, instead of writing sentences, create games with your adult to play using them. Remember that knowing the meaning of each word is just as important as spelling them correctly. </a:t>
            </a:r>
            <a:endParaRPr lang="en-US" sz="1600" dirty="0">
              <a:latin typeface="Verdana"/>
              <a:ea typeface="Verdana"/>
            </a:endParaRPr>
          </a:p>
        </p:txBody>
      </p:sp>
      <p:sp>
        <p:nvSpPr>
          <p:cNvPr id="9" name="TextBox 8">
            <a:extLst>
              <a:ext uri="{FF2B5EF4-FFF2-40B4-BE49-F238E27FC236}">
                <a16:creationId xmlns:a16="http://schemas.microsoft.com/office/drawing/2014/main" id="{5347D029-447B-95CF-7BEC-2829F8F51401}"/>
              </a:ext>
            </a:extLst>
          </p:cNvPr>
          <p:cNvSpPr txBox="1"/>
          <p:nvPr/>
        </p:nvSpPr>
        <p:spPr>
          <a:xfrm>
            <a:off x="399449" y="648694"/>
            <a:ext cx="2691943"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ea typeface="Calibri"/>
                <a:cs typeface="Calibri"/>
              </a:rPr>
              <a:t>Please go onto </a:t>
            </a:r>
            <a:r>
              <a:rPr lang="en-US" sz="1600" dirty="0" err="1">
                <a:ea typeface="Calibri"/>
                <a:cs typeface="Calibri"/>
              </a:rPr>
              <a:t>Numbots</a:t>
            </a:r>
            <a:r>
              <a:rPr lang="en-US" sz="1600" dirty="0">
                <a:ea typeface="Calibri"/>
                <a:cs typeface="Calibri"/>
              </a:rPr>
              <a:t> and go onto story mode at least 3 times in the week</a:t>
            </a:r>
          </a:p>
        </p:txBody>
      </p:sp>
      <p:sp>
        <p:nvSpPr>
          <p:cNvPr id="14" name="TextBox 13">
            <a:extLst>
              <a:ext uri="{FF2B5EF4-FFF2-40B4-BE49-F238E27FC236}">
                <a16:creationId xmlns:a16="http://schemas.microsoft.com/office/drawing/2014/main" id="{DC84A945-C698-A82D-4F90-954FC2537694}"/>
              </a:ext>
            </a:extLst>
          </p:cNvPr>
          <p:cNvSpPr txBox="1"/>
          <p:nvPr/>
        </p:nvSpPr>
        <p:spPr>
          <a:xfrm>
            <a:off x="3475206" y="496294"/>
            <a:ext cx="3018892" cy="2123658"/>
          </a:xfrm>
          <a:prstGeom prst="rect">
            <a:avLst/>
          </a:prstGeom>
          <a:noFill/>
          <a:ln w="28575">
            <a:solidFill>
              <a:schemeClr val="accent2">
                <a:lumMod val="75000"/>
              </a:schemeClr>
            </a:solidFill>
          </a:ln>
        </p:spPr>
        <p:txBody>
          <a:bodyPr wrap="square">
            <a:spAutoFit/>
          </a:bodyPr>
          <a:lstStyle/>
          <a:p>
            <a:pPr algn="ctr"/>
            <a:r>
              <a:rPr lang="en-GB" b="1" dirty="0"/>
              <a:t>Reading:</a:t>
            </a:r>
          </a:p>
          <a:p>
            <a:pPr algn="ctr"/>
            <a:endParaRPr lang="en-GB" b="1" dirty="0"/>
          </a:p>
          <a:p>
            <a:pPr algn="ctr"/>
            <a:r>
              <a:rPr lang="en-GB" sz="1600" dirty="0"/>
              <a:t>Read your accelerated reading book to an adult 5 times during the week. Get your adult to ask and answer questions about what you have read. </a:t>
            </a:r>
          </a:p>
          <a:p>
            <a:pPr algn="ctr"/>
            <a:endParaRPr lang="en-GB" sz="1600" dirty="0"/>
          </a:p>
        </p:txBody>
      </p:sp>
      <p:pic>
        <p:nvPicPr>
          <p:cNvPr id="7" name="Picture 6">
            <a:extLst>
              <a:ext uri="{FF2B5EF4-FFF2-40B4-BE49-F238E27FC236}">
                <a16:creationId xmlns:a16="http://schemas.microsoft.com/office/drawing/2014/main" id="{2D0DD27F-725C-B50D-916B-7F8E37FBF148}"/>
              </a:ext>
            </a:extLst>
          </p:cNvPr>
          <p:cNvPicPr>
            <a:picLocks noChangeAspect="1"/>
          </p:cNvPicPr>
          <p:nvPr/>
        </p:nvPicPr>
        <p:blipFill>
          <a:blip r:embed="rId3"/>
          <a:stretch>
            <a:fillRect/>
          </a:stretch>
        </p:blipFill>
        <p:spPr>
          <a:xfrm>
            <a:off x="650531" y="1479691"/>
            <a:ext cx="2139440" cy="785800"/>
          </a:xfrm>
          <a:prstGeom prst="rect">
            <a:avLst/>
          </a:prstGeom>
        </p:spPr>
      </p:pic>
      <p:sp>
        <p:nvSpPr>
          <p:cNvPr id="13" name="Rectangle 12">
            <a:extLst>
              <a:ext uri="{FF2B5EF4-FFF2-40B4-BE49-F238E27FC236}">
                <a16:creationId xmlns:a16="http://schemas.microsoft.com/office/drawing/2014/main" id="{F6815D85-8838-258D-AA3D-2A8E4C144317}"/>
              </a:ext>
            </a:extLst>
          </p:cNvPr>
          <p:cNvSpPr/>
          <p:nvPr/>
        </p:nvSpPr>
        <p:spPr>
          <a:xfrm>
            <a:off x="212871" y="6178705"/>
            <a:ext cx="6234890" cy="3366611"/>
          </a:xfrm>
          <a:prstGeom prst="rect">
            <a:avLst/>
          </a:prstGeom>
          <a:noFill/>
          <a:ln w="28575">
            <a:solidFill>
              <a:srgbClr val="F473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0F4D809A-BA38-48D3-DAAF-55E1FD563F52}"/>
              </a:ext>
            </a:extLst>
          </p:cNvPr>
          <p:cNvSpPr txBox="1"/>
          <p:nvPr/>
        </p:nvSpPr>
        <p:spPr>
          <a:xfrm>
            <a:off x="482402" y="6429696"/>
            <a:ext cx="5873807" cy="38779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ea typeface="Calibri"/>
                <a:cs typeface="Calibri"/>
              </a:rPr>
              <a:t>Complete the task set on </a:t>
            </a:r>
            <a:r>
              <a:rPr lang="en-US" sz="2000" dirty="0" err="1">
                <a:ea typeface="Calibri"/>
                <a:cs typeface="Calibri"/>
              </a:rPr>
              <a:t>MyMaths</a:t>
            </a:r>
            <a:r>
              <a:rPr lang="en-US" sz="2000" dirty="0">
                <a:ea typeface="Calibri"/>
                <a:cs typeface="Calibri"/>
              </a:rPr>
              <a:t>. Remember to work through the lesson first.</a:t>
            </a: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endParaRPr lang="en-US" dirty="0">
              <a:ea typeface="Calibri"/>
              <a:cs typeface="Calibri"/>
            </a:endParaRPr>
          </a:p>
          <a:p>
            <a:pPr algn="ctr"/>
            <a:endParaRPr lang="en-US" sz="1600" dirty="0">
              <a:ea typeface="Calibri"/>
              <a:cs typeface="Calibri"/>
            </a:endParaRPr>
          </a:p>
          <a:p>
            <a:pPr algn="ctr"/>
            <a:endParaRPr lang="en-US" sz="1600" dirty="0">
              <a:ea typeface="Calibri"/>
              <a:cs typeface="Calibri"/>
            </a:endParaRPr>
          </a:p>
          <a:p>
            <a:pPr algn="ctr"/>
            <a:endParaRPr lang="en-US" sz="1600" dirty="0">
              <a:ea typeface="Calibri"/>
              <a:cs typeface="Calibri"/>
            </a:endParaRPr>
          </a:p>
          <a:p>
            <a:pPr algn="ctr"/>
            <a:endParaRPr lang="en-US" sz="1600" dirty="0">
              <a:ea typeface="Calibri"/>
              <a:cs typeface="Calibri"/>
            </a:endParaRPr>
          </a:p>
          <a:p>
            <a:pPr algn="ctr"/>
            <a:endParaRPr lang="en-US" sz="1600" dirty="0">
              <a:ea typeface="Calibri"/>
              <a:cs typeface="Calibri"/>
            </a:endParaRPr>
          </a:p>
        </p:txBody>
      </p:sp>
      <p:pic>
        <p:nvPicPr>
          <p:cNvPr id="2" name="Picture 1">
            <a:extLst>
              <a:ext uri="{FF2B5EF4-FFF2-40B4-BE49-F238E27FC236}">
                <a16:creationId xmlns:a16="http://schemas.microsoft.com/office/drawing/2014/main" id="{4A0637B2-F5A1-4889-8CC1-341541CAD519}"/>
              </a:ext>
            </a:extLst>
          </p:cNvPr>
          <p:cNvPicPr>
            <a:picLocks noChangeAspect="1"/>
          </p:cNvPicPr>
          <p:nvPr/>
        </p:nvPicPr>
        <p:blipFill>
          <a:blip r:embed="rId4"/>
          <a:stretch>
            <a:fillRect/>
          </a:stretch>
        </p:blipFill>
        <p:spPr>
          <a:xfrm>
            <a:off x="3970085" y="2842671"/>
            <a:ext cx="2323485" cy="2917264"/>
          </a:xfrm>
          <a:prstGeom prst="rect">
            <a:avLst/>
          </a:prstGeom>
        </p:spPr>
      </p:pic>
      <p:sp>
        <p:nvSpPr>
          <p:cNvPr id="5" name="Rectangle 4">
            <a:extLst>
              <a:ext uri="{FF2B5EF4-FFF2-40B4-BE49-F238E27FC236}">
                <a16:creationId xmlns:a16="http://schemas.microsoft.com/office/drawing/2014/main" id="{EC8194A7-2AB8-4C0A-8C96-1CF8144A2940}"/>
              </a:ext>
            </a:extLst>
          </p:cNvPr>
          <p:cNvSpPr/>
          <p:nvPr/>
        </p:nvSpPr>
        <p:spPr>
          <a:xfrm>
            <a:off x="1615816" y="7655640"/>
            <a:ext cx="3429000" cy="923330"/>
          </a:xfrm>
          <a:prstGeom prst="rect">
            <a:avLst/>
          </a:prstGeom>
        </p:spPr>
        <p:txBody>
          <a:bodyPr>
            <a:spAutoFit/>
          </a:bodyPr>
          <a:lstStyle/>
          <a:p>
            <a:pPr algn="ctr"/>
            <a:r>
              <a:rPr lang="en-GB" dirty="0"/>
              <a:t>https://app.mymaths.co.uk/3-homework/number-facts-and-doubles-3</a:t>
            </a:r>
          </a:p>
        </p:txBody>
      </p:sp>
    </p:spTree>
    <p:extLst>
      <p:ext uri="{BB962C8B-B14F-4D97-AF65-F5344CB8AC3E}">
        <p14:creationId xmlns:p14="http://schemas.microsoft.com/office/powerpoint/2010/main" val="5319741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1999A5F6276624E8C86DBB17BCA22EA" ma:contentTypeVersion="13" ma:contentTypeDescription="Create a new document." ma:contentTypeScope="" ma:versionID="06da09ca81b169134599c2ec4e25298b">
  <xsd:schema xmlns:xsd="http://www.w3.org/2001/XMLSchema" xmlns:xs="http://www.w3.org/2001/XMLSchema" xmlns:p="http://schemas.microsoft.com/office/2006/metadata/properties" xmlns:ns2="20c4e241-0e77-4dbe-a34e-9471f6431dd1" xmlns:ns3="b12de345-ec4d-48db-9a4e-db4afc95449c" targetNamespace="http://schemas.microsoft.com/office/2006/metadata/properties" ma:root="true" ma:fieldsID="91277eec0624448e2681c44b2f215984" ns2:_="" ns3:_="">
    <xsd:import namespace="20c4e241-0e77-4dbe-a34e-9471f6431dd1"/>
    <xsd:import namespace="b12de345-ec4d-48db-9a4e-db4afc95449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0c4e241-0e77-4dbe-a34e-9471f6431dd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d6a4583c-8bc8-4f82-b2d8-7470b30fc057"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12de345-ec4d-48db-9a4e-db4afc95449c"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ee84a05-fb45-4bd8-a1f2-ad0d09f79ea4}" ma:internalName="TaxCatchAll" ma:showField="CatchAllData" ma:web="b12de345-ec4d-48db-9a4e-db4afc95449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b12de345-ec4d-48db-9a4e-db4afc95449c" xsi:nil="true"/>
    <lcf76f155ced4ddcb4097134ff3c332f xmlns="20c4e241-0e77-4dbe-a34e-9471f6431dd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982B1AE-3B54-46BA-B03F-475F6D551C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0c4e241-0e77-4dbe-a34e-9471f6431dd1"/>
    <ds:schemaRef ds:uri="b12de345-ec4d-48db-9a4e-db4afc9544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9B169BA-1FDA-4972-A45E-970E663E3380}">
  <ds:schemaRefs>
    <ds:schemaRef ds:uri="http://schemas.microsoft.com/sharepoint/v3/contenttype/forms"/>
  </ds:schemaRefs>
</ds:datastoreItem>
</file>

<file path=customXml/itemProps3.xml><?xml version="1.0" encoding="utf-8"?>
<ds:datastoreItem xmlns:ds="http://schemas.openxmlformats.org/officeDocument/2006/customXml" ds:itemID="{D61985DB-1104-4C3D-A2BE-AA4261DD7095}">
  <ds:schemaRefs>
    <ds:schemaRef ds:uri="b12de345-ec4d-48db-9a4e-db4afc95449c"/>
    <ds:schemaRef ds:uri="http://purl.org/dc/dcmitype/"/>
    <ds:schemaRef ds:uri="http://purl.org/dc/elements/1.1/"/>
    <ds:schemaRef ds:uri="http://schemas.microsoft.com/office/infopath/2007/PartnerControls"/>
    <ds:schemaRef ds:uri="http://schemas.microsoft.com/office/2006/documentManagement/types"/>
    <ds:schemaRef ds:uri="http://purl.org/dc/terms/"/>
    <ds:schemaRef ds:uri="http://www.w3.org/XML/1998/namespace"/>
    <ds:schemaRef ds:uri="http://schemas.openxmlformats.org/package/2006/metadata/core-properties"/>
    <ds:schemaRef ds:uri="20c4e241-0e77-4dbe-a34e-9471f6431dd1"/>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406</TotalTime>
  <Words>495</Words>
  <Application>Microsoft Office PowerPoint</Application>
  <PresentationFormat>A4 Paper (210x297 mm)</PresentationFormat>
  <Paragraphs>83</Paragraphs>
  <Slides>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Comic Sans MS</vt:lpstr>
      <vt:lpstr>Verdana</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Samantha Lightfoot</cp:lastModifiedBy>
  <cp:revision>287</cp:revision>
  <cp:lastPrinted>2025-09-05T07:24:45Z</cp:lastPrinted>
  <dcterms:created xsi:type="dcterms:W3CDTF">2022-02-01T11:05:46Z</dcterms:created>
  <dcterms:modified xsi:type="dcterms:W3CDTF">2025-10-07T13:17:28Z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0x010100A1999A5F6276624E8C86DBB17BCA22EA</vt:lpwstr>
  </property>
  <property fmtid="{D5CDD505-2E9C-101B-9397-08002B2CF9AE}" pid="3" name="MediaServiceImageTags">
    <vt:lpwstr/>
  </property>
</Properties>
</file>