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4"/>
  </p:sldMasterIdLst>
  <p:notesMasterIdLst>
    <p:notesMasterId r:id="rId10"/>
  </p:notesMasterIdLst>
  <p:sldIdLst>
    <p:sldId id="261" r:id="rId5"/>
    <p:sldId id="262" r:id="rId6"/>
    <p:sldId id="263" r:id="rId7"/>
    <p:sldId id="264" r:id="rId8"/>
    <p:sldId id="265" r:id="rId9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7946D"/>
    <a:srgbClr val="F4733D"/>
    <a:srgbClr val="FABF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2423E35-6EEA-DB75-6FF3-BCEB596C2600}" v="348" dt="2025-09-18T19:45:56.87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5"/>
  </p:normalViewPr>
  <p:slideViewPr>
    <p:cSldViewPr snapToGrid="0" snapToObjects="1">
      <p:cViewPr varScale="1">
        <p:scale>
          <a:sx n="75" d="100"/>
          <a:sy n="75" d="100"/>
        </p:scale>
        <p:origin x="317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2A062E-808A-45ED-9F7D-006172AA4F0B}" type="datetimeFigureOut">
              <a:rPr lang="en-GB" smtClean="0"/>
              <a:t>28/10/2025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39963" y="1241425"/>
            <a:ext cx="23177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DD5804-4280-4995-A1B6-7C8AD59DD3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3846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EDD5804-4280-4995-A1B6-7C8AD59DD31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11998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EDD5804-4280-4995-A1B6-7C8AD59DD31A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23766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6C53F-9F46-E24D-968B-445406C215E9}" type="datetimeFigureOut">
              <a:rPr lang="en-GB" smtClean="0"/>
              <a:t>28/10/2025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A7C09-1BEA-054C-B3D6-DE2A5EB6A8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20503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6C53F-9F46-E24D-968B-445406C215E9}" type="datetimeFigureOut">
              <a:rPr lang="en-GB" smtClean="0"/>
              <a:t>28/10/2025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A7C09-1BEA-054C-B3D6-DE2A5EB6A8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64463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6C53F-9F46-E24D-968B-445406C215E9}" type="datetimeFigureOut">
              <a:rPr lang="en-GB" smtClean="0"/>
              <a:t>28/10/2025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A7C09-1BEA-054C-B3D6-DE2A5EB6A8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79348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6C53F-9F46-E24D-968B-445406C215E9}" type="datetimeFigureOut">
              <a:rPr lang="en-GB" smtClean="0"/>
              <a:t>28/10/2025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A7C09-1BEA-054C-B3D6-DE2A5EB6A8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17174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6C53F-9F46-E24D-968B-445406C215E9}" type="datetimeFigureOut">
              <a:rPr lang="en-GB" smtClean="0"/>
              <a:t>28/10/2025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A7C09-1BEA-054C-B3D6-DE2A5EB6A8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39380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6C53F-9F46-E24D-968B-445406C215E9}" type="datetimeFigureOut">
              <a:rPr lang="en-GB" smtClean="0"/>
              <a:t>28/10/2025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A7C09-1BEA-054C-B3D6-DE2A5EB6A8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42454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6C53F-9F46-E24D-968B-445406C215E9}" type="datetimeFigureOut">
              <a:rPr lang="en-GB" smtClean="0"/>
              <a:t>28/10/2025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A7C09-1BEA-054C-B3D6-DE2A5EB6A8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49601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6C53F-9F46-E24D-968B-445406C215E9}" type="datetimeFigureOut">
              <a:rPr lang="en-GB" smtClean="0"/>
              <a:t>28/10/2025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A7C09-1BEA-054C-B3D6-DE2A5EB6A8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294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6C53F-9F46-E24D-968B-445406C215E9}" type="datetimeFigureOut">
              <a:rPr lang="en-GB" smtClean="0"/>
              <a:t>28/10/2025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A7C09-1BEA-054C-B3D6-DE2A5EB6A8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99079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6C53F-9F46-E24D-968B-445406C215E9}" type="datetimeFigureOut">
              <a:rPr lang="en-GB" smtClean="0"/>
              <a:t>28/10/2025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A7C09-1BEA-054C-B3D6-DE2A5EB6A8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98215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6C53F-9F46-E24D-968B-445406C215E9}" type="datetimeFigureOut">
              <a:rPr lang="en-GB" smtClean="0"/>
              <a:t>28/10/2025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A7C09-1BEA-054C-B3D6-DE2A5EB6A8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12255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16C53F-9F46-E24D-968B-445406C215E9}" type="datetimeFigureOut">
              <a:rPr lang="en-GB" smtClean="0"/>
              <a:t>28/10/2025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5A7C09-1BEA-054C-B3D6-DE2A5EB6A8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21243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C11F95CB-3461-9D47-9476-94F3633390B3}"/>
              </a:ext>
            </a:extLst>
          </p:cNvPr>
          <p:cNvSpPr txBox="1"/>
          <p:nvPr/>
        </p:nvSpPr>
        <p:spPr>
          <a:xfrm>
            <a:off x="2621251" y="9659448"/>
            <a:ext cx="1314488" cy="1812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78" dirty="0">
                <a:solidFill>
                  <a:schemeClr val="bg2">
                    <a:lumMod val="9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© 2022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4B83AAD-8CA8-3884-C9AB-93C8216281D4}"/>
              </a:ext>
            </a:extLst>
          </p:cNvPr>
          <p:cNvSpPr/>
          <p:nvPr/>
        </p:nvSpPr>
        <p:spPr>
          <a:xfrm>
            <a:off x="202212" y="595978"/>
            <a:ext cx="3075757" cy="5411122"/>
          </a:xfrm>
          <a:prstGeom prst="rect">
            <a:avLst/>
          </a:prstGeom>
          <a:noFill/>
          <a:ln w="28575">
            <a:solidFill>
              <a:srgbClr val="F4733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FA3049E9-9F8F-4531-B3B4-EABEA1A0A850}"/>
              </a:ext>
            </a:extLst>
          </p:cNvPr>
          <p:cNvSpPr/>
          <p:nvPr/>
        </p:nvSpPr>
        <p:spPr>
          <a:xfrm>
            <a:off x="3605062" y="595978"/>
            <a:ext cx="2956832" cy="8862661"/>
          </a:xfrm>
          <a:prstGeom prst="rect">
            <a:avLst/>
          </a:prstGeom>
          <a:noFill/>
          <a:ln w="28575">
            <a:solidFill>
              <a:srgbClr val="F4733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41155ED-B887-4938-A270-51A0378267D8}"/>
              </a:ext>
            </a:extLst>
          </p:cNvPr>
          <p:cNvSpPr txBox="1"/>
          <p:nvPr/>
        </p:nvSpPr>
        <p:spPr>
          <a:xfrm>
            <a:off x="3653365" y="519238"/>
            <a:ext cx="2799594" cy="101566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endParaRPr lang="en-GB" sz="12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algn="ctr"/>
            <a:r>
              <a:rPr lang="en-GB" sz="1200" b="1" dirty="0">
                <a:latin typeface="Verdana"/>
                <a:ea typeface="Verdana"/>
              </a:rPr>
              <a:t>Spelling:</a:t>
            </a:r>
          </a:p>
          <a:p>
            <a:endParaRPr lang="en-GB" sz="1200" b="1" dirty="0">
              <a:latin typeface="Verdana"/>
              <a:ea typeface="Verdana"/>
            </a:endParaRPr>
          </a:p>
          <a:p>
            <a:r>
              <a:rPr lang="en-GB" sz="1200" b="1" dirty="0">
                <a:latin typeface="Verdana"/>
                <a:ea typeface="Verdana"/>
              </a:rPr>
              <a:t>These will be tested in class on Friday 7</a:t>
            </a:r>
            <a:r>
              <a:rPr lang="en-GB" sz="1200" b="1" baseline="30000" dirty="0">
                <a:latin typeface="Verdana"/>
                <a:ea typeface="Verdana"/>
              </a:rPr>
              <a:t>th</a:t>
            </a:r>
            <a:r>
              <a:rPr lang="en-GB" sz="1200" b="1" dirty="0">
                <a:latin typeface="Verdana"/>
                <a:ea typeface="Verdana"/>
              </a:rPr>
              <a:t> November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ABBD768-F0F9-489D-B9E6-C269C457F99E}"/>
              </a:ext>
            </a:extLst>
          </p:cNvPr>
          <p:cNvSpPr txBox="1"/>
          <p:nvPr/>
        </p:nvSpPr>
        <p:spPr>
          <a:xfrm>
            <a:off x="212871" y="9713"/>
            <a:ext cx="4144716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u="sng" dirty="0"/>
              <a:t>Homework due 7</a:t>
            </a:r>
            <a:r>
              <a:rPr lang="en-GB" u="sng" baseline="30000" dirty="0"/>
              <a:t>th</a:t>
            </a:r>
            <a:r>
              <a:rPr lang="en-GB" u="sng" dirty="0"/>
              <a:t> November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58A685-8DB8-F7A1-3A1A-0ECC223E5834}"/>
              </a:ext>
            </a:extLst>
          </p:cNvPr>
          <p:cNvSpPr txBox="1"/>
          <p:nvPr/>
        </p:nvSpPr>
        <p:spPr>
          <a:xfrm>
            <a:off x="3780669" y="5718784"/>
            <a:ext cx="2681797" cy="35394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 dirty="0"/>
              <a:t>Copy your spellings into your homework book. Then </a:t>
            </a:r>
            <a:r>
              <a:rPr lang="en-GB" sz="1600" b="1" dirty="0"/>
              <a:t>get an adult to test you </a:t>
            </a:r>
            <a:r>
              <a:rPr lang="en-GB" sz="1600" dirty="0"/>
              <a:t>on them. Write sentences for those which you get wrong to learn them.</a:t>
            </a:r>
          </a:p>
          <a:p>
            <a:pPr algn="ctr"/>
            <a:endParaRPr lang="en-GB" sz="1600" dirty="0"/>
          </a:p>
          <a:p>
            <a:pPr algn="ctr"/>
            <a:r>
              <a:rPr lang="en-GB" sz="1600" dirty="0"/>
              <a:t> Alternatively, instead of writing sentences, create games with your adult to play using them. Remember that knowing the meaning of each word is just as important as spelling them correctly.</a:t>
            </a:r>
            <a:r>
              <a:rPr lang="en-GB" sz="1400" dirty="0"/>
              <a:t> </a:t>
            </a:r>
            <a:endParaRPr lang="en-US" sz="1400" dirty="0">
              <a:latin typeface="Verdana"/>
              <a:ea typeface="Verdana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BABE0D86-ED7A-FEC3-F764-90C42750A0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5725308"/>
              </p:ext>
            </p:extLst>
          </p:nvPr>
        </p:nvGraphicFramePr>
        <p:xfrm>
          <a:off x="3907824" y="1651000"/>
          <a:ext cx="2414424" cy="3979776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2414424">
                  <a:extLst>
                    <a:ext uri="{9D8B030D-6E8A-4147-A177-3AD203B41FA5}">
                      <a16:colId xmlns:a16="http://schemas.microsoft.com/office/drawing/2014/main" val="1534170413"/>
                    </a:ext>
                  </a:extLst>
                </a:gridCol>
              </a:tblGrid>
              <a:tr h="3979776">
                <a:tc>
                  <a:txBody>
                    <a:bodyPr/>
                    <a:lstStyle/>
                    <a:p>
                      <a:pPr algn="ctr" rtl="0" fontAlgn="base">
                        <a:lnSpc>
                          <a:spcPct val="150000"/>
                        </a:lnSpc>
                      </a:pPr>
                      <a:endParaRPr lang="en-US" sz="1700" b="0" i="0" kern="1200" dirty="0">
                        <a:solidFill>
                          <a:schemeClr val="dk1"/>
                        </a:solidFill>
                        <a:effectLst/>
                        <a:latin typeface="Comic Sans MS"/>
                        <a:ea typeface="+mn-ea"/>
                        <a:cs typeface="+mn-cs"/>
                      </a:endParaRPr>
                    </a:p>
                  </a:txBody>
                  <a:tcPr marL="56388" marR="56388" marT="28194" marB="2819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49226830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75098BF6-4938-E45F-090D-FB6967563DFF}"/>
              </a:ext>
            </a:extLst>
          </p:cNvPr>
          <p:cNvSpPr txBox="1"/>
          <p:nvPr/>
        </p:nvSpPr>
        <p:spPr>
          <a:xfrm>
            <a:off x="447700" y="643815"/>
            <a:ext cx="2691943" cy="304698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600" b="1" dirty="0">
                <a:ea typeface="Calibri"/>
                <a:cs typeface="Calibri"/>
              </a:rPr>
              <a:t>Math’s:</a:t>
            </a:r>
          </a:p>
          <a:p>
            <a:pPr algn="ctr"/>
            <a:endParaRPr lang="en-US" sz="1600" dirty="0">
              <a:ea typeface="Calibri"/>
              <a:cs typeface="Calibri"/>
            </a:endParaRPr>
          </a:p>
          <a:p>
            <a:pPr algn="ctr"/>
            <a:r>
              <a:rPr lang="en-US" sz="1600" dirty="0">
                <a:ea typeface="Calibri"/>
                <a:cs typeface="Calibri"/>
              </a:rPr>
              <a:t>This week, I have 3 activities on offer – you can complete any or all of them.</a:t>
            </a:r>
          </a:p>
          <a:p>
            <a:endParaRPr lang="en-US" sz="1600" dirty="0">
              <a:ea typeface="Calibri"/>
              <a:cs typeface="Calibri"/>
            </a:endParaRPr>
          </a:p>
          <a:p>
            <a:endParaRPr lang="en-US" sz="1600" dirty="0">
              <a:ea typeface="Calibri"/>
              <a:cs typeface="Calibri"/>
            </a:endParaRPr>
          </a:p>
          <a:p>
            <a:pPr algn="ctr"/>
            <a:r>
              <a:rPr lang="en-US" sz="1600" dirty="0">
                <a:ea typeface="Calibri"/>
                <a:cs typeface="Calibri"/>
              </a:rPr>
              <a:t>Additionally, you can choose to go onto </a:t>
            </a:r>
            <a:r>
              <a:rPr lang="en-US" sz="1600" dirty="0" err="1">
                <a:ea typeface="Calibri"/>
                <a:cs typeface="Calibri"/>
              </a:rPr>
              <a:t>Numbots</a:t>
            </a:r>
            <a:r>
              <a:rPr lang="en-US" sz="1600" dirty="0">
                <a:ea typeface="Calibri"/>
                <a:cs typeface="Calibri"/>
              </a:rPr>
              <a:t> – Story mode -  </a:t>
            </a:r>
            <a:r>
              <a:rPr lang="en-US" sz="1600" b="1" dirty="0">
                <a:ea typeface="Calibri"/>
                <a:cs typeface="Calibri"/>
              </a:rPr>
              <a:t>or</a:t>
            </a:r>
            <a:r>
              <a:rPr lang="en-US" sz="1600" dirty="0">
                <a:ea typeface="Calibri"/>
                <a:cs typeface="Calibri"/>
              </a:rPr>
              <a:t> TTRS – Garage -  3 times during the week. </a:t>
            </a:r>
          </a:p>
          <a:p>
            <a:pPr algn="ctr"/>
            <a:endParaRPr lang="en-US" sz="1600" dirty="0">
              <a:ea typeface="Calibri"/>
              <a:cs typeface="Calibri"/>
            </a:endParaRPr>
          </a:p>
        </p:txBody>
      </p:sp>
      <p:pic>
        <p:nvPicPr>
          <p:cNvPr id="10" name="Picture 9" descr="A blue and pink text on a purple background&#10;&#10;AI-generated content may be incorrect.">
            <a:extLst>
              <a:ext uri="{FF2B5EF4-FFF2-40B4-BE49-F238E27FC236}">
                <a16:creationId xmlns:a16="http://schemas.microsoft.com/office/drawing/2014/main" id="{6A2ED0EF-CD82-2384-7713-E1457B4147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2363" y="4697249"/>
            <a:ext cx="2715451" cy="908431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48D72049-A4ED-153E-36EB-7ABB01E2BACC}"/>
              </a:ext>
            </a:extLst>
          </p:cNvPr>
          <p:cNvSpPr txBox="1"/>
          <p:nvPr/>
        </p:nvSpPr>
        <p:spPr>
          <a:xfrm>
            <a:off x="212872" y="6357141"/>
            <a:ext cx="3065098" cy="2123658"/>
          </a:xfrm>
          <a:prstGeom prst="rect">
            <a:avLst/>
          </a:prstGeom>
          <a:noFill/>
          <a:ln w="28575"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b="1" dirty="0"/>
              <a:t>Reading:</a:t>
            </a:r>
          </a:p>
          <a:p>
            <a:pPr algn="ctr"/>
            <a:endParaRPr lang="en-GB" sz="1600" b="1" dirty="0"/>
          </a:p>
          <a:p>
            <a:pPr algn="ctr"/>
            <a:r>
              <a:rPr lang="en-GB" sz="1600" dirty="0"/>
              <a:t>Read your accelerated reading book to an adult 5 times during the week. Get your adult to ask and answer questions about what you have read. </a:t>
            </a:r>
          </a:p>
          <a:p>
            <a:pPr algn="ctr"/>
            <a:endParaRPr lang="en-GB" sz="16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907E7D0-6277-48B4-9168-506CD7CB25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8736" y="3577177"/>
            <a:ext cx="2642707" cy="90843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EA95251-73F2-4AFB-806C-011F4F3BC7A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09260" y="1676095"/>
            <a:ext cx="1148435" cy="3929585"/>
          </a:xfrm>
          <a:prstGeom prst="rect">
            <a:avLst/>
          </a:prstGeom>
        </p:spPr>
      </p:pic>
      <p:pic>
        <p:nvPicPr>
          <p:cNvPr id="19" name="Picture 18" descr="1,500+ Smiley Face Thumbs Up Stock Photos, Pictures ...">
            <a:extLst>
              <a:ext uri="{FF2B5EF4-FFF2-40B4-BE49-F238E27FC236}">
                <a16:creationId xmlns:a16="http://schemas.microsoft.com/office/drawing/2014/main" id="{BAE067F6-D848-4F28-8F4C-06465256054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89785" y="8586879"/>
            <a:ext cx="1188184" cy="1141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12494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C11F95CB-3461-9D47-9476-94F3633390B3}"/>
              </a:ext>
            </a:extLst>
          </p:cNvPr>
          <p:cNvSpPr txBox="1"/>
          <p:nvPr/>
        </p:nvSpPr>
        <p:spPr>
          <a:xfrm>
            <a:off x="2621251" y="9659448"/>
            <a:ext cx="1314488" cy="1812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78" dirty="0">
                <a:solidFill>
                  <a:schemeClr val="bg2">
                    <a:lumMod val="9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© 2022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4B83AAD-8CA8-3884-C9AB-93C8216281D4}"/>
              </a:ext>
            </a:extLst>
          </p:cNvPr>
          <p:cNvSpPr/>
          <p:nvPr/>
        </p:nvSpPr>
        <p:spPr>
          <a:xfrm>
            <a:off x="202212" y="595978"/>
            <a:ext cx="3075757" cy="5411122"/>
          </a:xfrm>
          <a:prstGeom prst="rect">
            <a:avLst/>
          </a:prstGeom>
          <a:noFill/>
          <a:ln w="28575">
            <a:solidFill>
              <a:srgbClr val="F4733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FA3049E9-9F8F-4531-B3B4-EABEA1A0A850}"/>
              </a:ext>
            </a:extLst>
          </p:cNvPr>
          <p:cNvSpPr/>
          <p:nvPr/>
        </p:nvSpPr>
        <p:spPr>
          <a:xfrm>
            <a:off x="3605062" y="595978"/>
            <a:ext cx="2956832" cy="8862661"/>
          </a:xfrm>
          <a:prstGeom prst="rect">
            <a:avLst/>
          </a:prstGeom>
          <a:noFill/>
          <a:ln w="28575">
            <a:solidFill>
              <a:srgbClr val="F4733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41155ED-B887-4938-A270-51A0378267D8}"/>
              </a:ext>
            </a:extLst>
          </p:cNvPr>
          <p:cNvSpPr txBox="1"/>
          <p:nvPr/>
        </p:nvSpPr>
        <p:spPr>
          <a:xfrm>
            <a:off x="3653365" y="519238"/>
            <a:ext cx="2799594" cy="101566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endParaRPr lang="en-GB" sz="12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algn="ctr"/>
            <a:r>
              <a:rPr lang="en-GB" sz="1200" b="1" dirty="0">
                <a:latin typeface="Verdana"/>
                <a:ea typeface="Verdana"/>
              </a:rPr>
              <a:t>Spelling:</a:t>
            </a:r>
          </a:p>
          <a:p>
            <a:endParaRPr lang="en-GB" sz="1200" b="1" dirty="0">
              <a:latin typeface="Verdana"/>
              <a:ea typeface="Verdana"/>
            </a:endParaRPr>
          </a:p>
          <a:p>
            <a:r>
              <a:rPr lang="en-GB" sz="1200" b="1" dirty="0">
                <a:latin typeface="Verdana"/>
                <a:ea typeface="Verdana"/>
              </a:rPr>
              <a:t>These will be tested in class on Friday 7</a:t>
            </a:r>
            <a:r>
              <a:rPr lang="en-GB" sz="1200" b="1" baseline="30000" dirty="0">
                <a:latin typeface="Verdana"/>
                <a:ea typeface="Verdana"/>
              </a:rPr>
              <a:t>th</a:t>
            </a:r>
            <a:r>
              <a:rPr lang="en-GB" sz="1200" b="1" dirty="0">
                <a:latin typeface="Verdana"/>
                <a:ea typeface="Verdana"/>
              </a:rPr>
              <a:t> November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ABBD768-F0F9-489D-B9E6-C269C457F99E}"/>
              </a:ext>
            </a:extLst>
          </p:cNvPr>
          <p:cNvSpPr txBox="1"/>
          <p:nvPr/>
        </p:nvSpPr>
        <p:spPr>
          <a:xfrm>
            <a:off x="212871" y="9713"/>
            <a:ext cx="4144716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u="sng" dirty="0"/>
              <a:t>Homework due 7</a:t>
            </a:r>
            <a:r>
              <a:rPr lang="en-GB" u="sng" baseline="30000" dirty="0"/>
              <a:t>th</a:t>
            </a:r>
            <a:r>
              <a:rPr lang="en-GB" u="sng" dirty="0"/>
              <a:t> November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58A685-8DB8-F7A1-3A1A-0ECC223E5834}"/>
              </a:ext>
            </a:extLst>
          </p:cNvPr>
          <p:cNvSpPr txBox="1"/>
          <p:nvPr/>
        </p:nvSpPr>
        <p:spPr>
          <a:xfrm>
            <a:off x="3780669" y="5718784"/>
            <a:ext cx="2681797" cy="35394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 dirty="0"/>
              <a:t>Copy your spellings into your homework book. Then </a:t>
            </a:r>
            <a:r>
              <a:rPr lang="en-GB" sz="1600" b="1" dirty="0"/>
              <a:t>get an adult to test you </a:t>
            </a:r>
            <a:r>
              <a:rPr lang="en-GB" sz="1600" dirty="0"/>
              <a:t>on them. Write sentences for those which you get wrong to learn them.</a:t>
            </a:r>
          </a:p>
          <a:p>
            <a:pPr algn="ctr"/>
            <a:endParaRPr lang="en-GB" sz="1600" dirty="0"/>
          </a:p>
          <a:p>
            <a:pPr algn="ctr"/>
            <a:r>
              <a:rPr lang="en-GB" sz="1600" dirty="0"/>
              <a:t> Alternatively, instead of writing sentences, create games with your adult to play using them. Remember that knowing the meaning of each word is just as important as spelling them correctly.</a:t>
            </a:r>
            <a:r>
              <a:rPr lang="en-GB" sz="1400" dirty="0"/>
              <a:t> </a:t>
            </a:r>
            <a:endParaRPr lang="en-US" sz="1400" dirty="0">
              <a:latin typeface="Verdana"/>
              <a:ea typeface="Verdana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BABE0D86-ED7A-FEC3-F764-90C42750A0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125843"/>
              </p:ext>
            </p:extLst>
          </p:nvPr>
        </p:nvGraphicFramePr>
        <p:xfrm>
          <a:off x="3907824" y="1651000"/>
          <a:ext cx="2414424" cy="3979776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2414424">
                  <a:extLst>
                    <a:ext uri="{9D8B030D-6E8A-4147-A177-3AD203B41FA5}">
                      <a16:colId xmlns:a16="http://schemas.microsoft.com/office/drawing/2014/main" val="1534170413"/>
                    </a:ext>
                  </a:extLst>
                </a:gridCol>
              </a:tblGrid>
              <a:tr h="3979776">
                <a:tc>
                  <a:txBody>
                    <a:bodyPr/>
                    <a:lstStyle/>
                    <a:p>
                      <a:pPr algn="ctr" rtl="0" fontAlgn="base">
                        <a:lnSpc>
                          <a:spcPct val="150000"/>
                        </a:lnSpc>
                      </a:pPr>
                      <a:r>
                        <a:rPr lang="en-GB" sz="1700" b="0" i="0" kern="1200" dirty="0">
                          <a:solidFill>
                            <a:schemeClr val="dk1"/>
                          </a:solidFill>
                          <a:effectLst/>
                          <a:latin typeface="Comic Sans MS"/>
                          <a:ea typeface="+mn-ea"/>
                          <a:cs typeface="+mn-cs"/>
                        </a:rPr>
                        <a:t>table</a:t>
                      </a:r>
                    </a:p>
                    <a:p>
                      <a:pPr algn="ctr" rtl="0" fontAlgn="base">
                        <a:lnSpc>
                          <a:spcPct val="150000"/>
                        </a:lnSpc>
                      </a:pPr>
                      <a:r>
                        <a:rPr lang="en-GB" sz="1700" b="0" i="0" kern="1200" dirty="0">
                          <a:solidFill>
                            <a:schemeClr val="dk1"/>
                          </a:solidFill>
                          <a:effectLst/>
                          <a:latin typeface="Comic Sans MS"/>
                          <a:ea typeface="+mn-ea"/>
                          <a:cs typeface="+mn-cs"/>
                        </a:rPr>
                        <a:t>apple</a:t>
                      </a:r>
                    </a:p>
                    <a:p>
                      <a:pPr algn="ctr" rtl="0" fontAlgn="base">
                        <a:lnSpc>
                          <a:spcPct val="150000"/>
                        </a:lnSpc>
                      </a:pPr>
                      <a:r>
                        <a:rPr lang="en-GB" sz="1700" b="0" i="0" kern="1200" dirty="0">
                          <a:solidFill>
                            <a:schemeClr val="dk1"/>
                          </a:solidFill>
                          <a:effectLst/>
                          <a:latin typeface="Comic Sans MS"/>
                          <a:ea typeface="+mn-ea"/>
                          <a:cs typeface="+mn-cs"/>
                        </a:rPr>
                        <a:t>bottle</a:t>
                      </a:r>
                    </a:p>
                    <a:p>
                      <a:pPr algn="ctr" rtl="0" fontAlgn="base">
                        <a:lnSpc>
                          <a:spcPct val="150000"/>
                        </a:lnSpc>
                      </a:pPr>
                      <a:r>
                        <a:rPr lang="en-GB" sz="1700" b="0" i="0" kern="1200" dirty="0">
                          <a:solidFill>
                            <a:schemeClr val="dk1"/>
                          </a:solidFill>
                          <a:effectLst/>
                          <a:latin typeface="Comic Sans MS"/>
                          <a:ea typeface="+mn-ea"/>
                          <a:cs typeface="+mn-cs"/>
                        </a:rPr>
                        <a:t>little</a:t>
                      </a:r>
                    </a:p>
                    <a:p>
                      <a:pPr algn="ctr" rtl="0" fontAlgn="base">
                        <a:lnSpc>
                          <a:spcPct val="150000"/>
                        </a:lnSpc>
                      </a:pPr>
                      <a:r>
                        <a:rPr lang="en-GB" sz="1700" b="0" i="0" kern="1200" dirty="0">
                          <a:solidFill>
                            <a:schemeClr val="dk1"/>
                          </a:solidFill>
                          <a:effectLst/>
                          <a:latin typeface="Comic Sans MS"/>
                          <a:ea typeface="+mn-ea"/>
                          <a:cs typeface="+mn-cs"/>
                        </a:rPr>
                        <a:t>middle</a:t>
                      </a:r>
                    </a:p>
                    <a:p>
                      <a:pPr algn="ctr" rtl="0" fontAlgn="base">
                        <a:lnSpc>
                          <a:spcPct val="150000"/>
                        </a:lnSpc>
                      </a:pPr>
                      <a:r>
                        <a:rPr lang="en-GB" sz="1700" b="0" i="0" kern="1200" dirty="0">
                          <a:solidFill>
                            <a:schemeClr val="dk1"/>
                          </a:solidFill>
                          <a:effectLst/>
                          <a:latin typeface="Comic Sans MS"/>
                          <a:ea typeface="+mn-ea"/>
                          <a:cs typeface="+mn-cs"/>
                        </a:rPr>
                        <a:t>able</a:t>
                      </a:r>
                    </a:p>
                    <a:p>
                      <a:pPr algn="ctr" rtl="0" fontAlgn="base">
                        <a:lnSpc>
                          <a:spcPct val="150000"/>
                        </a:lnSpc>
                      </a:pPr>
                      <a:r>
                        <a:rPr lang="en-GB" sz="1700" b="0" i="0" kern="1200" dirty="0">
                          <a:solidFill>
                            <a:schemeClr val="dk1"/>
                          </a:solidFill>
                          <a:effectLst/>
                          <a:latin typeface="Comic Sans MS"/>
                          <a:ea typeface="+mn-ea"/>
                          <a:cs typeface="+mn-cs"/>
                        </a:rPr>
                        <a:t>wobble</a:t>
                      </a:r>
                    </a:p>
                    <a:p>
                      <a:pPr algn="ctr" rtl="0" fontAlgn="base">
                        <a:lnSpc>
                          <a:spcPct val="150000"/>
                        </a:lnSpc>
                      </a:pPr>
                      <a:r>
                        <a:rPr lang="en-GB" sz="1700" b="0" i="0" kern="1200" dirty="0">
                          <a:solidFill>
                            <a:schemeClr val="dk1"/>
                          </a:solidFill>
                          <a:effectLst/>
                          <a:latin typeface="Comic Sans MS"/>
                          <a:ea typeface="+mn-ea"/>
                          <a:cs typeface="+mn-cs"/>
                        </a:rPr>
                        <a:t>multiple</a:t>
                      </a:r>
                    </a:p>
                    <a:p>
                      <a:pPr algn="ctr" rtl="0" fontAlgn="base">
                        <a:lnSpc>
                          <a:spcPct val="150000"/>
                        </a:lnSpc>
                      </a:pPr>
                      <a:r>
                        <a:rPr lang="en-GB" sz="1700" b="0" i="0" kern="1200" dirty="0">
                          <a:solidFill>
                            <a:schemeClr val="dk1"/>
                          </a:solidFill>
                          <a:effectLst/>
                          <a:latin typeface="Comic Sans MS"/>
                          <a:ea typeface="+mn-ea"/>
                          <a:cs typeface="+mn-cs"/>
                        </a:rPr>
                        <a:t>dazzle</a:t>
                      </a:r>
                    </a:p>
                    <a:p>
                      <a:pPr algn="ctr" rtl="0" fontAlgn="base">
                        <a:lnSpc>
                          <a:spcPct val="150000"/>
                        </a:lnSpc>
                      </a:pPr>
                      <a:r>
                        <a:rPr lang="en-GB" sz="1700" b="0" i="0" kern="1200" dirty="0">
                          <a:solidFill>
                            <a:schemeClr val="dk1"/>
                          </a:solidFill>
                          <a:effectLst/>
                          <a:latin typeface="Comic Sans MS"/>
                          <a:ea typeface="+mn-ea"/>
                          <a:cs typeface="+mn-cs"/>
                        </a:rPr>
                        <a:t>riddle</a:t>
                      </a:r>
                      <a:endParaRPr lang="en-US" sz="1700" b="0" i="0" kern="1200" dirty="0">
                        <a:solidFill>
                          <a:schemeClr val="dk1"/>
                        </a:solidFill>
                        <a:effectLst/>
                        <a:latin typeface="Comic Sans MS"/>
                        <a:ea typeface="+mn-ea"/>
                        <a:cs typeface="+mn-cs"/>
                      </a:endParaRPr>
                    </a:p>
                  </a:txBody>
                  <a:tcPr marL="56388" marR="56388" marT="28194" marB="2819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49226830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75098BF6-4938-E45F-090D-FB6967563DFF}"/>
              </a:ext>
            </a:extLst>
          </p:cNvPr>
          <p:cNvSpPr txBox="1"/>
          <p:nvPr/>
        </p:nvSpPr>
        <p:spPr>
          <a:xfrm>
            <a:off x="447700" y="643815"/>
            <a:ext cx="2691943" cy="304698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600" b="1" dirty="0">
                <a:ea typeface="Calibri"/>
                <a:cs typeface="Calibri"/>
              </a:rPr>
              <a:t>Math’s:</a:t>
            </a:r>
          </a:p>
          <a:p>
            <a:pPr algn="ctr"/>
            <a:endParaRPr lang="en-US" sz="1600" dirty="0">
              <a:ea typeface="Calibri"/>
              <a:cs typeface="Calibri"/>
            </a:endParaRPr>
          </a:p>
          <a:p>
            <a:pPr algn="ctr"/>
            <a:r>
              <a:rPr lang="en-US" sz="1600" dirty="0">
                <a:ea typeface="Calibri"/>
                <a:cs typeface="Calibri"/>
              </a:rPr>
              <a:t>This week, I have 3 activities on offer – you can complete any or all of them.</a:t>
            </a:r>
          </a:p>
          <a:p>
            <a:endParaRPr lang="en-US" sz="1600" dirty="0">
              <a:ea typeface="Calibri"/>
              <a:cs typeface="Calibri"/>
            </a:endParaRPr>
          </a:p>
          <a:p>
            <a:endParaRPr lang="en-US" sz="1600" dirty="0">
              <a:ea typeface="Calibri"/>
              <a:cs typeface="Calibri"/>
            </a:endParaRPr>
          </a:p>
          <a:p>
            <a:pPr algn="ctr"/>
            <a:r>
              <a:rPr lang="en-US" sz="1600" dirty="0">
                <a:ea typeface="Calibri"/>
                <a:cs typeface="Calibri"/>
              </a:rPr>
              <a:t>Additionally, you can choose to go onto </a:t>
            </a:r>
            <a:r>
              <a:rPr lang="en-US" sz="1600" dirty="0" err="1">
                <a:ea typeface="Calibri"/>
                <a:cs typeface="Calibri"/>
              </a:rPr>
              <a:t>Numbots</a:t>
            </a:r>
            <a:r>
              <a:rPr lang="en-US" sz="1600" dirty="0">
                <a:ea typeface="Calibri"/>
                <a:cs typeface="Calibri"/>
              </a:rPr>
              <a:t> – Story mode -  </a:t>
            </a:r>
            <a:r>
              <a:rPr lang="en-US" sz="1600" b="1" dirty="0">
                <a:ea typeface="Calibri"/>
                <a:cs typeface="Calibri"/>
              </a:rPr>
              <a:t>or</a:t>
            </a:r>
            <a:r>
              <a:rPr lang="en-US" sz="1600" dirty="0">
                <a:ea typeface="Calibri"/>
                <a:cs typeface="Calibri"/>
              </a:rPr>
              <a:t> TTRS – Garage -  3 times during the week. </a:t>
            </a:r>
          </a:p>
          <a:p>
            <a:pPr algn="ctr"/>
            <a:endParaRPr lang="en-US" sz="1600" dirty="0">
              <a:ea typeface="Calibri"/>
              <a:cs typeface="Calibri"/>
            </a:endParaRPr>
          </a:p>
        </p:txBody>
      </p:sp>
      <p:pic>
        <p:nvPicPr>
          <p:cNvPr id="10" name="Picture 9" descr="A blue and pink text on a purple background&#10;&#10;AI-generated content may be incorrect.">
            <a:extLst>
              <a:ext uri="{FF2B5EF4-FFF2-40B4-BE49-F238E27FC236}">
                <a16:creationId xmlns:a16="http://schemas.microsoft.com/office/drawing/2014/main" id="{6A2ED0EF-CD82-2384-7713-E1457B4147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2363" y="4697249"/>
            <a:ext cx="2715451" cy="908431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48D72049-A4ED-153E-36EB-7ABB01E2BACC}"/>
              </a:ext>
            </a:extLst>
          </p:cNvPr>
          <p:cNvSpPr txBox="1"/>
          <p:nvPr/>
        </p:nvSpPr>
        <p:spPr>
          <a:xfrm>
            <a:off x="212872" y="6357141"/>
            <a:ext cx="3065098" cy="2123658"/>
          </a:xfrm>
          <a:prstGeom prst="rect">
            <a:avLst/>
          </a:prstGeom>
          <a:noFill/>
          <a:ln w="28575"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b="1" dirty="0"/>
              <a:t>Reading:</a:t>
            </a:r>
          </a:p>
          <a:p>
            <a:pPr algn="ctr"/>
            <a:endParaRPr lang="en-GB" sz="1600" b="1" dirty="0"/>
          </a:p>
          <a:p>
            <a:pPr algn="ctr"/>
            <a:r>
              <a:rPr lang="en-GB" sz="1600" dirty="0"/>
              <a:t>Read your accelerated reading book to an adult 5 times during the week. Get your adult to ask and answer questions about what you have read. </a:t>
            </a:r>
          </a:p>
          <a:p>
            <a:pPr algn="ctr"/>
            <a:endParaRPr lang="en-GB" sz="16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907E7D0-6277-48B4-9168-506CD7CB25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8736" y="3577177"/>
            <a:ext cx="2642707" cy="908431"/>
          </a:xfrm>
          <a:prstGeom prst="rect">
            <a:avLst/>
          </a:prstGeom>
        </p:spPr>
      </p:pic>
      <p:pic>
        <p:nvPicPr>
          <p:cNvPr id="19" name="Picture 18" descr="1,500+ Smiley Face Thumbs Up Stock Photos, Pictures ...">
            <a:extLst>
              <a:ext uri="{FF2B5EF4-FFF2-40B4-BE49-F238E27FC236}">
                <a16:creationId xmlns:a16="http://schemas.microsoft.com/office/drawing/2014/main" id="{BAE067F6-D848-4F28-8F4C-06465256054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89785" y="8586879"/>
            <a:ext cx="1188184" cy="1141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51250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58FCDB1-C558-4697-BCDD-404B28F5E7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055" y="266700"/>
            <a:ext cx="6562060" cy="934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0197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AF0F073-6462-4E23-A1D0-C966BF7648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122" y="231438"/>
            <a:ext cx="6170651" cy="6601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09211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BAB2AC8-A37A-4FB8-99B5-A834078A4A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149" y="183742"/>
            <a:ext cx="6340260" cy="7918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04549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8be7db7b-faef-457f-bedf-08731cc0638f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8803FF345DA2D4BB5F8A19305BE5353" ma:contentTypeVersion="13" ma:contentTypeDescription="Create a new document." ma:contentTypeScope="" ma:versionID="1c6464d25f3ca71a60becdbc8d8c89cb">
  <xsd:schema xmlns:xsd="http://www.w3.org/2001/XMLSchema" xmlns:xs="http://www.w3.org/2001/XMLSchema" xmlns:p="http://schemas.microsoft.com/office/2006/metadata/properties" xmlns:ns3="8be7db7b-faef-457f-bedf-08731cc0638f" targetNamespace="http://schemas.microsoft.com/office/2006/metadata/properties" ma:root="true" ma:fieldsID="9ff0d791a118e5c8b1cc591b44576735" ns3:_="">
    <xsd:import namespace="8be7db7b-faef-457f-bedf-08731cc0638f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SystemTag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Location" minOccurs="0"/>
                <xsd:element ref="ns3:MediaServiceOCR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be7db7b-faef-457f-bedf-08731cc0638f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  <xsd:element name="MediaServiceSystemTags" ma:index="1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0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61985DB-1104-4C3D-A2BE-AA4261DD7095}">
  <ds:schemaRefs>
    <ds:schemaRef ds:uri="http://purl.org/dc/terms/"/>
    <ds:schemaRef ds:uri="http://purl.org/dc/dcmitype/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8be7db7b-faef-457f-bedf-08731cc0638f"/>
    <ds:schemaRef ds:uri="http://schemas.microsoft.com/office/2006/metadata/properties"/>
    <ds:schemaRef ds:uri="http://www.w3.org/XML/1998/namespace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E9B169BA-1FDA-4972-A45E-970E663E338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8EF4001-3271-4A0B-8308-C1E2994A7E5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be7db7b-faef-457f-bedf-08731cc0638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446</TotalTime>
  <Words>330</Words>
  <Application>Microsoft Office PowerPoint</Application>
  <PresentationFormat>A4 Paper (210x297 mm)</PresentationFormat>
  <Paragraphs>48</Paragraphs>
  <Slides>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Comic Sans MS</vt:lpstr>
      <vt:lpstr>Verdana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Andrew Jennings</dc:creator>
  <cp:lastModifiedBy>Samantha  Lightfoot</cp:lastModifiedBy>
  <cp:revision>292</cp:revision>
  <cp:lastPrinted>2025-09-05T07:24:45Z</cp:lastPrinted>
  <dcterms:created xsi:type="dcterms:W3CDTF">2022-02-01T11:05:46Z</dcterms:created>
  <dcterms:modified xsi:type="dcterms:W3CDTF">2025-10-28T10:05:13Z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0x010100B8803FF345DA2D4BB5F8A19305BE5353</vt:lpwstr>
  </property>
  <property fmtid="{D5CDD505-2E9C-101B-9397-08002B2CF9AE}" pid="3" name="MediaServiceImageTags">
    <vt:lpwstr/>
  </property>
</Properties>
</file>